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661" r:id="rId2"/>
    <p:sldId id="662" r:id="rId3"/>
    <p:sldId id="554" r:id="rId4"/>
    <p:sldId id="746" r:id="rId5"/>
    <p:sldId id="265" r:id="rId6"/>
    <p:sldId id="957" r:id="rId7"/>
    <p:sldId id="951" r:id="rId8"/>
    <p:sldId id="949" r:id="rId9"/>
    <p:sldId id="958" r:id="rId10"/>
    <p:sldId id="267" r:id="rId11"/>
    <p:sldId id="268" r:id="rId12"/>
    <p:sldId id="269" r:id="rId13"/>
    <p:sldId id="270" r:id="rId14"/>
    <p:sldId id="959" r:id="rId15"/>
    <p:sldId id="273" r:id="rId16"/>
    <p:sldId id="274" r:id="rId17"/>
    <p:sldId id="276" r:id="rId18"/>
    <p:sldId id="591" r:id="rId19"/>
    <p:sldId id="277" r:id="rId20"/>
    <p:sldId id="278" r:id="rId21"/>
    <p:sldId id="560" r:id="rId22"/>
    <p:sldId id="279" r:id="rId23"/>
    <p:sldId id="280" r:id="rId24"/>
    <p:sldId id="404" r:id="rId25"/>
    <p:sldId id="281" r:id="rId26"/>
    <p:sldId id="644" r:id="rId27"/>
    <p:sldId id="282" r:id="rId28"/>
    <p:sldId id="2130" r:id="rId29"/>
    <p:sldId id="284" r:id="rId30"/>
    <p:sldId id="2128" r:id="rId31"/>
    <p:sldId id="2132" r:id="rId32"/>
    <p:sldId id="2311" r:id="rId33"/>
    <p:sldId id="287" r:id="rId34"/>
    <p:sldId id="635" r:id="rId35"/>
    <p:sldId id="289" r:id="rId36"/>
    <p:sldId id="290" r:id="rId37"/>
    <p:sldId id="291" r:id="rId38"/>
    <p:sldId id="292" r:id="rId39"/>
    <p:sldId id="2312" r:id="rId40"/>
    <p:sldId id="2313" r:id="rId41"/>
    <p:sldId id="213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3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5"/>
    <p:restoredTop sz="94652"/>
  </p:normalViewPr>
  <p:slideViewPr>
    <p:cSldViewPr snapToGrid="0" snapToObjects="1" showGuides="1">
      <p:cViewPr>
        <p:scale>
          <a:sx n="103" d="100"/>
          <a:sy n="103" d="100"/>
        </p:scale>
        <p:origin x="160" y="616"/>
      </p:cViewPr>
      <p:guideLst>
        <p:guide orient="horz" pos="25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gmattso/Documents/Programming_models/OpenMP/OpenMP_page_coun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Sheet1!$L$4:$L$48</c:f>
              <c:numCache>
                <c:formatCode>General</c:formatCode>
                <c:ptCount val="45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  <c:pt idx="3">
                  <c:v>2000</c:v>
                </c:pt>
                <c:pt idx="4">
                  <c:v>2001</c:v>
                </c:pt>
                <c:pt idx="5">
                  <c:v>2002</c:v>
                </c:pt>
                <c:pt idx="6">
                  <c:v>2003</c:v>
                </c:pt>
                <c:pt idx="7">
                  <c:v>2004</c:v>
                </c:pt>
                <c:pt idx="8">
                  <c:v>2005</c:v>
                </c:pt>
                <c:pt idx="9">
                  <c:v>2006</c:v>
                </c:pt>
                <c:pt idx="10">
                  <c:v>2007</c:v>
                </c:pt>
                <c:pt idx="11">
                  <c:v>2008</c:v>
                </c:pt>
                <c:pt idx="12">
                  <c:v>2009</c:v>
                </c:pt>
                <c:pt idx="13">
                  <c:v>2010</c:v>
                </c:pt>
                <c:pt idx="14">
                  <c:v>2011</c:v>
                </c:pt>
                <c:pt idx="15">
                  <c:v>2012</c:v>
                </c:pt>
                <c:pt idx="16">
                  <c:v>2013</c:v>
                </c:pt>
                <c:pt idx="17">
                  <c:v>2014</c:v>
                </c:pt>
                <c:pt idx="18">
                  <c:v>2015</c:v>
                </c:pt>
                <c:pt idx="19">
                  <c:v>1997</c:v>
                </c:pt>
                <c:pt idx="20">
                  <c:v>1998</c:v>
                </c:pt>
                <c:pt idx="21">
                  <c:v>1999</c:v>
                </c:pt>
                <c:pt idx="22">
                  <c:v>2000</c:v>
                </c:pt>
                <c:pt idx="23">
                  <c:v>2001</c:v>
                </c:pt>
                <c:pt idx="24">
                  <c:v>2002</c:v>
                </c:pt>
                <c:pt idx="25">
                  <c:v>2003</c:v>
                </c:pt>
                <c:pt idx="26">
                  <c:v>2004</c:v>
                </c:pt>
                <c:pt idx="27">
                  <c:v>2005</c:v>
                </c:pt>
                <c:pt idx="28">
                  <c:v>2006</c:v>
                </c:pt>
                <c:pt idx="29">
                  <c:v>2007</c:v>
                </c:pt>
                <c:pt idx="30">
                  <c:v>2008</c:v>
                </c:pt>
                <c:pt idx="31">
                  <c:v>2009</c:v>
                </c:pt>
                <c:pt idx="32">
                  <c:v>2010</c:v>
                </c:pt>
                <c:pt idx="33">
                  <c:v>2011</c:v>
                </c:pt>
                <c:pt idx="34">
                  <c:v>2012</c:v>
                </c:pt>
                <c:pt idx="35">
                  <c:v>2013</c:v>
                </c:pt>
                <c:pt idx="36">
                  <c:v>2014</c:v>
                </c:pt>
                <c:pt idx="37">
                  <c:v>2015</c:v>
                </c:pt>
                <c:pt idx="38">
                  <c:v>2016</c:v>
                </c:pt>
                <c:pt idx="39">
                  <c:v>2017</c:v>
                </c:pt>
                <c:pt idx="40">
                  <c:v>2018</c:v>
                </c:pt>
                <c:pt idx="41">
                  <c:v>2019</c:v>
                </c:pt>
                <c:pt idx="42">
                  <c:v>2020</c:v>
                </c:pt>
                <c:pt idx="43">
                  <c:v>2021</c:v>
                </c:pt>
                <c:pt idx="44">
                  <c:v>2022</c:v>
                </c:pt>
              </c:numCache>
            </c:numRef>
          </c:xVal>
          <c:yVal>
            <c:numRef>
              <c:f>Sheet1!$M$4:$M$48</c:f>
              <c:numCache>
                <c:formatCode>General</c:formatCode>
                <c:ptCount val="45"/>
                <c:pt idx="0">
                  <c:v>40</c:v>
                </c:pt>
                <c:pt idx="1">
                  <c:v>44</c:v>
                </c:pt>
                <c:pt idx="2">
                  <c:v>46</c:v>
                </c:pt>
                <c:pt idx="3">
                  <c:v>61</c:v>
                </c:pt>
                <c:pt idx="4">
                  <c:v>0</c:v>
                </c:pt>
                <c:pt idx="5">
                  <c:v>59</c:v>
                </c:pt>
                <c:pt idx="6">
                  <c:v>0</c:v>
                </c:pt>
                <c:pt idx="7">
                  <c:v>0</c:v>
                </c:pt>
                <c:pt idx="8">
                  <c:v>117</c:v>
                </c:pt>
                <c:pt idx="9">
                  <c:v>0</c:v>
                </c:pt>
                <c:pt idx="10">
                  <c:v>0</c:v>
                </c:pt>
                <c:pt idx="11">
                  <c:v>151</c:v>
                </c:pt>
                <c:pt idx="12">
                  <c:v>0</c:v>
                </c:pt>
                <c:pt idx="13">
                  <c:v>0</c:v>
                </c:pt>
                <c:pt idx="14">
                  <c:v>160</c:v>
                </c:pt>
                <c:pt idx="15">
                  <c:v>0</c:v>
                </c:pt>
                <c:pt idx="16">
                  <c:v>248</c:v>
                </c:pt>
                <c:pt idx="17">
                  <c:v>0</c:v>
                </c:pt>
                <c:pt idx="18">
                  <c:v>303</c:v>
                </c:pt>
                <c:pt idx="19">
                  <c:v>40</c:v>
                </c:pt>
                <c:pt idx="20">
                  <c:v>44</c:v>
                </c:pt>
                <c:pt idx="21">
                  <c:v>46</c:v>
                </c:pt>
                <c:pt idx="22">
                  <c:v>61</c:v>
                </c:pt>
                <c:pt idx="24">
                  <c:v>59</c:v>
                </c:pt>
                <c:pt idx="27">
                  <c:v>117</c:v>
                </c:pt>
                <c:pt idx="30">
                  <c:v>151</c:v>
                </c:pt>
                <c:pt idx="33">
                  <c:v>160</c:v>
                </c:pt>
                <c:pt idx="35">
                  <c:v>248</c:v>
                </c:pt>
                <c:pt idx="37">
                  <c:v>303</c:v>
                </c:pt>
                <c:pt idx="40">
                  <c:v>437</c:v>
                </c:pt>
                <c:pt idx="42">
                  <c:v>489</c:v>
                </c:pt>
                <c:pt idx="43">
                  <c:v>471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BC1-264C-8960-725891518C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5707471"/>
        <c:axId val="1015709119"/>
      </c:scatterChart>
      <c:valAx>
        <c:axId val="10157074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5709119"/>
        <c:crosses val="autoZero"/>
        <c:crossBetween val="midCat"/>
      </c:valAx>
      <c:valAx>
        <c:axId val="1015709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57074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470DA-E5AD-6341-9EB5-9CC373EF4952}" type="datetimeFigureOut">
              <a:rPr lang="en-US" smtClean="0"/>
              <a:t>10/9/21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BC686-FF7A-734F-829C-BDF7E472F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7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2842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697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52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88000"/>
              </a:lnSpc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898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88000"/>
              </a:lnSpc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541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99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88000"/>
              </a:lnSpc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84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88000"/>
              </a:lnSpc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369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07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506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7477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262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88000"/>
              </a:lnSpc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88000"/>
              </a:lnSpc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0869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92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387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06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566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1047751" y="2603501"/>
            <a:ext cx="10363200" cy="1470025"/>
          </a:xfrm>
        </p:spPr>
        <p:txBody>
          <a:bodyPr lIns="91440" tIns="45720" rIns="91440" bIns="45720" anchor="ctr"/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9219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876551" y="4359275"/>
            <a:ext cx="8534400" cy="1752600"/>
          </a:xfrm>
        </p:spPr>
        <p:txBody>
          <a:bodyPr lIns="91440" tIns="45720" rIns="91440" bIns="45720"/>
          <a:lstStyle>
            <a:lvl1pPr marL="0" indent="0" algn="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13193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486" y="1201749"/>
            <a:ext cx="11269205" cy="51044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102009" y="6579704"/>
            <a:ext cx="1089992" cy="278296"/>
          </a:xfrm>
          <a:prstGeom prst="rect">
            <a:avLst/>
          </a:prstGeom>
        </p:spPr>
        <p:txBody>
          <a:bodyPr lIns="91440" tIns="45720" rIns="91440" bIns="45720"/>
          <a:lstStyle>
            <a:lvl1pPr algn="r"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60148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366512" y="6579703"/>
            <a:ext cx="1825487" cy="268357"/>
          </a:xfrm>
          <a:prstGeom prst="rect">
            <a:avLst/>
          </a:prstGeom>
          <a:ln/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4F47CF95-CA0B-488D-91DE-2BBA7CC9246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6806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839200" y="64008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A1981D-AD31-42D5-9BCA-B2F7346FB9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1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15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467" y="1517650"/>
            <a:ext cx="5575300" cy="4819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517650"/>
            <a:ext cx="5575300" cy="4819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839200" y="64008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1B75DF-D404-4567-9BB2-0C950B79129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1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9:04:15 AM</a:t>
            </a:r>
          </a:p>
        </p:txBody>
      </p:sp>
    </p:spTree>
    <p:extLst>
      <p:ext uri="{BB962C8B-B14F-4D97-AF65-F5344CB8AC3E}">
        <p14:creationId xmlns:p14="http://schemas.microsoft.com/office/powerpoint/2010/main" val="422040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2252" y="192088"/>
            <a:ext cx="10983384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7485" y="1201739"/>
            <a:ext cx="10983384" cy="484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779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96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96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96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96" charset="0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576263" indent="-236538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 sz="2000">
          <a:solidFill>
            <a:schemeClr val="tx1"/>
          </a:solidFill>
          <a:latin typeface="Arial" pitchFamily="34" charset="0"/>
        </a:defRPr>
      </a:lvl2pPr>
      <a:lvl3pPr marL="914400" indent="-223838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>
          <a:solidFill>
            <a:schemeClr val="tx1"/>
          </a:solidFill>
          <a:latin typeface="Arial" pitchFamily="34" charset="0"/>
        </a:defRPr>
      </a:lvl3pPr>
      <a:lvl4pPr marL="1265238" indent="-236538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Arial" pitchFamily="34" charset="0"/>
        </a:defRPr>
      </a:lvl4pPr>
      <a:lvl5pPr marL="1660525" indent="-23495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 sz="1400">
          <a:solidFill>
            <a:schemeClr val="tx1"/>
          </a:solidFill>
          <a:latin typeface="Arial" pitchFamily="34" charset="0"/>
        </a:defRPr>
      </a:lvl5pPr>
      <a:lvl6pPr marL="2117725" indent="-234950" algn="l" rtl="0" eaLnBrk="1" fontAlgn="base" hangingPunct="1">
        <a:spcBef>
          <a:spcPct val="20000"/>
        </a:spcBef>
        <a:spcAft>
          <a:spcPct val="0"/>
        </a:spcAft>
        <a:buFont typeface="Verdana" pitchFamily="96" charset="0"/>
        <a:buChar char="–"/>
        <a:defRPr sz="1400">
          <a:solidFill>
            <a:schemeClr val="tx1"/>
          </a:solidFill>
          <a:latin typeface="+mn-lt"/>
        </a:defRPr>
      </a:lvl6pPr>
      <a:lvl7pPr marL="2574925" indent="-234950" algn="l" rtl="0" eaLnBrk="1" fontAlgn="base" hangingPunct="1">
        <a:spcBef>
          <a:spcPct val="20000"/>
        </a:spcBef>
        <a:spcAft>
          <a:spcPct val="0"/>
        </a:spcAft>
        <a:buFont typeface="Verdana" pitchFamily="96" charset="0"/>
        <a:buChar char="–"/>
        <a:defRPr sz="1400">
          <a:solidFill>
            <a:schemeClr val="tx1"/>
          </a:solidFill>
          <a:latin typeface="+mn-lt"/>
        </a:defRPr>
      </a:lvl7pPr>
      <a:lvl8pPr marL="3032125" indent="-234950" algn="l" rtl="0" eaLnBrk="1" fontAlgn="base" hangingPunct="1">
        <a:spcBef>
          <a:spcPct val="20000"/>
        </a:spcBef>
        <a:spcAft>
          <a:spcPct val="0"/>
        </a:spcAft>
        <a:buFont typeface="Verdana" pitchFamily="96" charset="0"/>
        <a:buChar char="–"/>
        <a:defRPr sz="1400">
          <a:solidFill>
            <a:schemeClr val="tx1"/>
          </a:solidFill>
          <a:latin typeface="+mn-lt"/>
        </a:defRPr>
      </a:lvl8pPr>
      <a:lvl9pPr marL="3489325" indent="-234950" algn="l" rtl="0" eaLnBrk="1" fontAlgn="base" hangingPunct="1">
        <a:spcBef>
          <a:spcPct val="20000"/>
        </a:spcBef>
        <a:spcAft>
          <a:spcPct val="0"/>
        </a:spcAft>
        <a:buFont typeface="Verdana" pitchFamily="96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gmattso/OmpCommonCore.gi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gmattso/OmpCommonCore.g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89710" y="2007994"/>
            <a:ext cx="10785764" cy="1566479"/>
          </a:xfrm>
          <a:noFill/>
        </p:spPr>
        <p:txBody>
          <a:bodyPr/>
          <a:lstStyle/>
          <a:p>
            <a:pPr algn="ctr" eaLnBrk="1" hangingPunct="1">
              <a:lnSpc>
                <a:spcPct val="89000"/>
              </a:lnSpc>
            </a:pPr>
            <a:r>
              <a:rPr lang="en-US" altLang="zh-CN" sz="4800" dirty="0">
                <a:ea typeface="SimSun" pitchFamily="2" charset="-122"/>
              </a:rPr>
              <a:t>The OpenMP</a:t>
            </a:r>
            <a:r>
              <a:rPr lang="en-US" altLang="zh-CN" sz="4800" baseline="30000" dirty="0">
                <a:ea typeface="SimSun" pitchFamily="2" charset="-122"/>
              </a:rPr>
              <a:t>*</a:t>
            </a:r>
            <a:r>
              <a:rPr lang="en-US" altLang="zh-CN" sz="4800" dirty="0">
                <a:ea typeface="SimSun" pitchFamily="2" charset="-122"/>
              </a:rPr>
              <a:t> Common Core:</a:t>
            </a:r>
            <a:br>
              <a:rPr lang="en-US" altLang="zh-CN" sz="4800" dirty="0">
                <a:ea typeface="SimSun" pitchFamily="2" charset="-122"/>
              </a:rPr>
            </a:br>
            <a:r>
              <a:rPr lang="en-US" altLang="zh-CN" sz="3200" dirty="0">
                <a:ea typeface="SimSun" pitchFamily="2" charset="-122"/>
              </a:rPr>
              <a:t>A hands-on Introduction</a:t>
            </a: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745674" y="6604000"/>
            <a:ext cx="4912659" cy="2540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000" dirty="0">
                <a:latin typeface="Arial" charset="0"/>
              </a:rPr>
              <a:t>* </a:t>
            </a:r>
            <a:r>
              <a:rPr lang="en-US" altLang="zh-CN" sz="1000" dirty="0">
                <a:latin typeface="Arial" charset="0"/>
              </a:rPr>
              <a:t>The name “</a:t>
            </a:r>
            <a:r>
              <a:rPr lang="en-US" altLang="zh-CN" sz="1000" dirty="0" err="1">
                <a:latin typeface="Arial" charset="0"/>
              </a:rPr>
              <a:t>OpenMP</a:t>
            </a:r>
            <a:r>
              <a:rPr lang="en-US" altLang="zh-CN" sz="1000" dirty="0">
                <a:latin typeface="Arial" charset="0"/>
              </a:rPr>
              <a:t>” is the property of the </a:t>
            </a:r>
            <a:r>
              <a:rPr lang="en-US" altLang="zh-CN" sz="1000" dirty="0" err="1">
                <a:latin typeface="Arial" charset="0"/>
              </a:rPr>
              <a:t>OpenMP</a:t>
            </a:r>
            <a:r>
              <a:rPr lang="en-US" altLang="zh-CN" sz="1000" dirty="0">
                <a:latin typeface="Arial" charset="0"/>
              </a:rPr>
              <a:t> Architecture Review Board.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096000" y="4133518"/>
            <a:ext cx="2469688" cy="74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4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defRPr/>
            </a:pPr>
            <a:r>
              <a:rPr lang="en-US" altLang="zh-CN" b="1" kern="0" dirty="0">
                <a:solidFill>
                  <a:srgbClr val="000000"/>
                </a:solidFill>
                <a:ea typeface="SimSun" pitchFamily="2" charset="-122"/>
              </a:rPr>
              <a:t>Alice </a:t>
            </a:r>
            <a:r>
              <a:rPr lang="en-US" altLang="zh-CN" b="1" kern="0" dirty="0" err="1">
                <a:solidFill>
                  <a:srgbClr val="000000"/>
                </a:solidFill>
                <a:ea typeface="SimSun" pitchFamily="2" charset="-122"/>
              </a:rPr>
              <a:t>Koniges</a:t>
            </a:r>
            <a:endParaRPr lang="en-US" altLang="zh-CN" b="1" kern="0" dirty="0">
              <a:solidFill>
                <a:srgbClr val="000000"/>
              </a:solidFill>
              <a:ea typeface="SimSun" pitchFamily="2" charset="-122"/>
            </a:endParaRPr>
          </a:p>
          <a:p>
            <a:pPr algn="ctr" fontAlgn="base">
              <a:lnSpc>
                <a:spcPct val="94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defRPr/>
            </a:pPr>
            <a:r>
              <a:rPr lang="en-US" sz="1600" b="1" kern="0" dirty="0">
                <a:solidFill>
                  <a:srgbClr val="000000"/>
                </a:solidFill>
                <a:ea typeface="SimSun" pitchFamily="2" charset="-122"/>
              </a:rPr>
              <a:t>Univ. of Hawaii, MHPC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030012" y="4125901"/>
            <a:ext cx="1891541" cy="76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4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defRPr/>
            </a:pPr>
            <a:r>
              <a:rPr lang="en-US" altLang="zh-CN" b="1" kern="0" dirty="0">
                <a:ea typeface="SimSun" pitchFamily="2" charset="-122"/>
              </a:rPr>
              <a:t>Tim Mattson</a:t>
            </a:r>
          </a:p>
          <a:p>
            <a:pPr algn="ctr" fontAlgn="base">
              <a:lnSpc>
                <a:spcPct val="94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defRPr/>
            </a:pPr>
            <a:r>
              <a:rPr lang="en-US" altLang="zh-CN" sz="1600" b="1" kern="0" dirty="0">
                <a:solidFill>
                  <a:srgbClr val="000000"/>
                </a:solidFill>
                <a:ea typeface="SimSun" pitchFamily="2" charset="-122"/>
              </a:rPr>
              <a:t>Intel Corp.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355677" y="4125901"/>
            <a:ext cx="2109736" cy="76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4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defRPr/>
            </a:pPr>
            <a:r>
              <a:rPr lang="en-US" altLang="zh-CN" b="1" kern="0" dirty="0">
                <a:solidFill>
                  <a:srgbClr val="000000"/>
                </a:solidFill>
                <a:ea typeface="SimSun" pitchFamily="2" charset="-122"/>
              </a:rPr>
              <a:t>Yun (Helen) He</a:t>
            </a:r>
          </a:p>
          <a:p>
            <a:pPr algn="ctr" fontAlgn="base">
              <a:lnSpc>
                <a:spcPct val="94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defRPr/>
            </a:pPr>
            <a:r>
              <a:rPr lang="en-US" altLang="zh-CN" sz="1600" b="1" kern="0" dirty="0">
                <a:solidFill>
                  <a:srgbClr val="000000"/>
                </a:solidFill>
                <a:ea typeface="SimSun" pitchFamily="2" charset="-122"/>
              </a:rPr>
              <a:t>Berkeley Lab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9125582" y="4103131"/>
            <a:ext cx="2000028" cy="77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4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defRPr/>
            </a:pPr>
            <a:r>
              <a:rPr lang="en-US" altLang="zh-CN" b="1" kern="0" dirty="0">
                <a:solidFill>
                  <a:srgbClr val="000000"/>
                </a:solidFill>
                <a:ea typeface="SimSun" pitchFamily="2" charset="-122"/>
              </a:rPr>
              <a:t>David Eder</a:t>
            </a:r>
          </a:p>
          <a:p>
            <a:pPr algn="ctr" fontAlgn="base">
              <a:lnSpc>
                <a:spcPct val="94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defRPr/>
            </a:pPr>
            <a:r>
              <a:rPr lang="en-US" altLang="zh-CN" sz="1600" b="1" kern="0" dirty="0">
                <a:solidFill>
                  <a:srgbClr val="000000"/>
                </a:solidFill>
                <a:ea typeface="SimSun" pitchFamily="2" charset="-122"/>
              </a:rPr>
              <a:t>Maui HPC Center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D8112-343B-5045-9041-D101AA11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55" y="171338"/>
            <a:ext cx="3602890" cy="9443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C9E07F-5F28-D141-9649-7808DBBE7FBC}"/>
              </a:ext>
            </a:extLst>
          </p:cNvPr>
          <p:cNvSpPr txBox="1"/>
          <p:nvPr/>
        </p:nvSpPr>
        <p:spPr>
          <a:xfrm>
            <a:off x="2734008" y="5605692"/>
            <a:ext cx="672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tutorial materials onto your laptop:</a:t>
            </a:r>
          </a:p>
          <a:p>
            <a:pPr algn="ctr"/>
            <a:r>
              <a:rPr lang="en-US" dirty="0"/>
              <a:t>git clone </a:t>
            </a:r>
            <a:r>
              <a:rPr lang="en-US" dirty="0">
                <a:hlinkClick r:id="rId4"/>
              </a:rPr>
              <a:t>https://github.com/tgmattso/OmpCommonCore.git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3768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15FF4-63C8-4E32-B269-3E366B5F3A53}" type="slidenum">
              <a:rPr lang="zh-CN" altLang="en-US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56595" y="102654"/>
            <a:ext cx="8496300" cy="76835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ea typeface="SimSun" pitchFamily="2" charset="-122"/>
              </a:rPr>
              <a:t>OpenMP Basic Syntax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12925" y="871005"/>
            <a:ext cx="8612188" cy="534467"/>
          </a:xfrm>
        </p:spPr>
        <p:txBody>
          <a:bodyPr/>
          <a:lstStyle/>
          <a:p>
            <a:pPr eaLnBrk="1" hangingPunct="1">
              <a:lnSpc>
                <a:spcPct val="83000"/>
              </a:lnSpc>
            </a:pPr>
            <a:r>
              <a:rPr lang="en-US" altLang="zh-CN" sz="2000" dirty="0">
                <a:ea typeface="SimSun" pitchFamily="2" charset="-122"/>
              </a:rPr>
              <a:t>Most of the constructs in </a:t>
            </a:r>
            <a:r>
              <a:rPr lang="en-US" altLang="zh-CN" sz="2000" dirty="0" err="1">
                <a:ea typeface="SimSun" pitchFamily="2" charset="-122"/>
              </a:rPr>
              <a:t>OpenMP</a:t>
            </a:r>
            <a:r>
              <a:rPr lang="en-US" altLang="zh-CN" sz="2000" dirty="0">
                <a:ea typeface="SimSun" pitchFamily="2" charset="-122"/>
              </a:rPr>
              <a:t> are compiler directives.</a:t>
            </a:r>
          </a:p>
          <a:p>
            <a:pPr lvl="3" eaLnBrk="1" hangingPunct="1">
              <a:lnSpc>
                <a:spcPct val="83000"/>
              </a:lnSpc>
              <a:buFontTx/>
              <a:buNone/>
            </a:pPr>
            <a:r>
              <a:rPr lang="en-US" altLang="zh-CN" sz="2400" b="1" i="1" dirty="0">
                <a:latin typeface="Arial" charset="0"/>
                <a:ea typeface="SimSun" pitchFamily="2" charset="-122"/>
              </a:rPr>
              <a:t> </a:t>
            </a:r>
          </a:p>
          <a:p>
            <a:pPr lvl="3" eaLnBrk="1" hangingPunct="1">
              <a:lnSpc>
                <a:spcPct val="83000"/>
              </a:lnSpc>
              <a:buFontTx/>
              <a:buNone/>
            </a:pPr>
            <a:endParaRPr lang="en-US" altLang="zh-CN" sz="2400" b="1" i="1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812925" y="1300337"/>
          <a:ext cx="8667752" cy="3947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9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8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 and C++</a:t>
                      </a:r>
                    </a:p>
                  </a:txBody>
                  <a:tcP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Fortran</a:t>
                      </a:r>
                    </a:p>
                  </a:txBody>
                  <a:tcPr>
                    <a:solidFill>
                      <a:srgbClr val="E6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Compiler directives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1" dirty="0">
                          <a:latin typeface="Arial" charset="0"/>
                          <a:ea typeface="SimSun" pitchFamily="2" charset="-122"/>
                        </a:rPr>
                        <a:t>#pragma </a:t>
                      </a:r>
                      <a:r>
                        <a:rPr lang="en-US" altLang="zh-CN" sz="1600" b="1" i="1" dirty="0" err="1">
                          <a:latin typeface="Arial" charset="0"/>
                          <a:ea typeface="SimSun" pitchFamily="2" charset="-122"/>
                        </a:rPr>
                        <a:t>omp</a:t>
                      </a:r>
                      <a:r>
                        <a:rPr lang="en-US" altLang="zh-CN" sz="1600" b="1" i="1" dirty="0">
                          <a:latin typeface="Arial" charset="0"/>
                          <a:ea typeface="SimSun" pitchFamily="2" charset="-122"/>
                        </a:rPr>
                        <a:t> construct [clause [clause]…]</a:t>
                      </a:r>
                    </a:p>
                    <a:p>
                      <a:endParaRPr lang="en-US" sz="1800" dirty="0"/>
                    </a:p>
                  </a:txBody>
                  <a:tcP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kern="1200" dirty="0">
                          <a:solidFill>
                            <a:schemeClr val="tx1"/>
                          </a:solidFill>
                          <a:latin typeface="Arial" charset="0"/>
                          <a:ea typeface="SimSun" pitchFamily="2" charset="-122"/>
                          <a:cs typeface="+mn-cs"/>
                        </a:rPr>
                        <a:t>!$OMP construct [clause [clause] </a:t>
                      </a:r>
                      <a:r>
                        <a:rPr lang="mr-IN" sz="1600" b="1" i="1" kern="1200" dirty="0">
                          <a:solidFill>
                            <a:schemeClr val="tx1"/>
                          </a:solidFill>
                          <a:latin typeface="Arial" charset="0"/>
                          <a:ea typeface="SimSun" pitchFamily="2" charset="-122"/>
                          <a:cs typeface="+mn-cs"/>
                        </a:rPr>
                        <a:t>…</a:t>
                      </a:r>
                      <a:r>
                        <a:rPr lang="en-US" sz="1600" b="1" i="1" kern="1200" dirty="0">
                          <a:solidFill>
                            <a:schemeClr val="tx1"/>
                          </a:solidFill>
                          <a:latin typeface="Arial" charset="0"/>
                          <a:ea typeface="SimSun" pitchFamily="2" charset="-122"/>
                          <a:cs typeface="+mn-cs"/>
                        </a:rPr>
                        <a:t>]</a:t>
                      </a:r>
                    </a:p>
                  </a:txBody>
                  <a:tcPr>
                    <a:solidFill>
                      <a:srgbClr val="E6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3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dirty="0">
                          <a:latin typeface="Arial" charset="0"/>
                          <a:ea typeface="SimSun" pitchFamily="2" charset="-122"/>
                        </a:rPr>
                        <a:t>Example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dirty="0">
                          <a:latin typeface="Arial" charset="0"/>
                          <a:ea typeface="SimSun" pitchFamily="2" charset="-122"/>
                        </a:rPr>
                        <a:t>#pragma </a:t>
                      </a:r>
                      <a:r>
                        <a:rPr lang="en-US" altLang="zh-CN" sz="1800" b="1" i="1" dirty="0" err="1">
                          <a:latin typeface="Arial" charset="0"/>
                          <a:ea typeface="SimSun" pitchFamily="2" charset="-122"/>
                        </a:rPr>
                        <a:t>omp</a:t>
                      </a:r>
                      <a:r>
                        <a:rPr lang="en-US" altLang="zh-CN" sz="1800" b="1" i="1" dirty="0">
                          <a:latin typeface="Arial" charset="0"/>
                          <a:ea typeface="SimSun" pitchFamily="2" charset="-122"/>
                        </a:rPr>
                        <a:t> parallel private(x)</a:t>
                      </a: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dirty="0">
                          <a:latin typeface="Arial" charset="0"/>
                          <a:ea typeface="SimSun" pitchFamily="2" charset="-122"/>
                        </a:rPr>
                        <a:t>{</a:t>
                      </a: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i="1" dirty="0">
                        <a:latin typeface="Arial" charset="0"/>
                        <a:ea typeface="SimSun" pitchFamily="2" charset="-122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i="1" dirty="0">
                        <a:latin typeface="Arial" charset="0"/>
                        <a:ea typeface="SimSun" pitchFamily="2" charset="-122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dirty="0">
                          <a:latin typeface="Arial" charset="0"/>
                          <a:ea typeface="SimSun" pitchFamily="2" charset="-122"/>
                        </a:rPr>
                        <a:t>}</a:t>
                      </a:r>
                    </a:p>
                  </a:txBody>
                  <a:tcP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kern="1200" dirty="0">
                          <a:solidFill>
                            <a:schemeClr val="tx1"/>
                          </a:solidFill>
                          <a:latin typeface="Arial" charset="0"/>
                          <a:ea typeface="SimSun" pitchFamily="2" charset="-122"/>
                          <a:cs typeface="+mn-cs"/>
                        </a:rPr>
                        <a:t>!$OMP PARALLEL</a:t>
                      </a: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1" kern="1200" dirty="0">
                        <a:solidFill>
                          <a:schemeClr val="tx1"/>
                        </a:solidFill>
                        <a:latin typeface="Arial" charset="0"/>
                        <a:ea typeface="SimSun" pitchFamily="2" charset="-122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1" kern="1200" dirty="0">
                        <a:solidFill>
                          <a:schemeClr val="tx1"/>
                        </a:solidFill>
                        <a:latin typeface="Arial" charset="0"/>
                        <a:ea typeface="SimSun" pitchFamily="2" charset="-122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1" kern="1200" dirty="0">
                        <a:solidFill>
                          <a:schemeClr val="tx1"/>
                        </a:solidFill>
                        <a:latin typeface="Arial" charset="0"/>
                        <a:ea typeface="SimSun" pitchFamily="2" charset="-122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kern="1200" dirty="0">
                          <a:solidFill>
                            <a:schemeClr val="tx1"/>
                          </a:solidFill>
                          <a:latin typeface="Arial" charset="0"/>
                          <a:ea typeface="SimSun" pitchFamily="2" charset="-122"/>
                          <a:cs typeface="+mn-cs"/>
                        </a:rPr>
                        <a:t>!$OMP END PARALLEL</a:t>
                      </a:r>
                    </a:p>
                  </a:txBody>
                  <a:tcPr>
                    <a:solidFill>
                      <a:srgbClr val="E6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 prototypes</a:t>
                      </a:r>
                      <a:r>
                        <a:rPr lang="en-US" baseline="0" dirty="0"/>
                        <a:t> and types: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dirty="0">
                          <a:latin typeface="Arial" charset="0"/>
                          <a:ea typeface="SimSun" pitchFamily="2" charset="-122"/>
                        </a:rPr>
                        <a:t>#include &lt;</a:t>
                      </a:r>
                      <a:r>
                        <a:rPr lang="en-US" altLang="zh-CN" sz="1800" b="1" i="1" dirty="0" err="1">
                          <a:latin typeface="Arial" charset="0"/>
                          <a:ea typeface="SimSun" pitchFamily="2" charset="-122"/>
                        </a:rPr>
                        <a:t>omp.h</a:t>
                      </a:r>
                      <a:r>
                        <a:rPr lang="en-US" altLang="zh-CN" sz="1800" b="1" i="1" dirty="0">
                          <a:latin typeface="Arial" charset="0"/>
                          <a:ea typeface="SimSun" pitchFamily="2" charset="-122"/>
                        </a:rPr>
                        <a:t>&gt;</a:t>
                      </a:r>
                    </a:p>
                  </a:txBody>
                  <a:tcP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kern="1200" dirty="0">
                          <a:solidFill>
                            <a:schemeClr val="tx1"/>
                          </a:solidFill>
                          <a:latin typeface="Arial" charset="0"/>
                          <a:ea typeface="SimSun" pitchFamily="2" charset="-122"/>
                          <a:cs typeface="+mn-cs"/>
                        </a:rPr>
                        <a:t>use OMP_LIB</a:t>
                      </a:r>
                    </a:p>
                  </a:txBody>
                  <a:tcPr>
                    <a:solidFill>
                      <a:srgbClr val="E6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812925" y="5623649"/>
            <a:ext cx="8612188" cy="109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3000"/>
              </a:lnSpc>
            </a:pPr>
            <a:r>
              <a:rPr lang="en-US" altLang="zh-CN" sz="2000" kern="0" dirty="0">
                <a:ea typeface="SimSun" pitchFamily="2" charset="-122"/>
              </a:rPr>
              <a:t>Most OpenMP* constructs apply to a “structured block”.</a:t>
            </a:r>
          </a:p>
          <a:p>
            <a:pPr lvl="1" eaLnBrk="1" hangingPunct="1">
              <a:lnSpc>
                <a:spcPct val="83000"/>
              </a:lnSpc>
            </a:pPr>
            <a:r>
              <a:rPr lang="en-US" altLang="zh-CN" sz="1600" kern="0" dirty="0">
                <a:ea typeface="SimSun" pitchFamily="2" charset="-122"/>
              </a:rPr>
              <a:t>Structured block: a block of one or more statements with one point of entry at the top and one point of exit at the bottom. </a:t>
            </a:r>
          </a:p>
          <a:p>
            <a:pPr lvl="1" eaLnBrk="1" hangingPunct="1">
              <a:lnSpc>
                <a:spcPct val="83000"/>
              </a:lnSpc>
            </a:pPr>
            <a:r>
              <a:rPr lang="en-US" altLang="zh-CN" sz="1600" kern="0" dirty="0">
                <a:ea typeface="SimSun" pitchFamily="2" charset="-122"/>
              </a:rPr>
              <a:t>It’s OK to have an exit() within the structured block.</a:t>
            </a:r>
          </a:p>
        </p:txBody>
      </p:sp>
    </p:spTree>
    <p:extLst>
      <p:ext uri="{BB962C8B-B14F-4D97-AF65-F5344CB8AC3E}">
        <p14:creationId xmlns:p14="http://schemas.microsoft.com/office/powerpoint/2010/main" val="33264773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F0FDDA-B6A5-4EDA-9F8E-6036253A3239}" type="slidenum">
              <a:rPr lang="zh-CN" altLang="en-US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SimSun" pitchFamily="2" charset="-122"/>
              </a:rPr>
              <a:t>Exercise, Part A: Hello World</a:t>
            </a:r>
            <a:br>
              <a:rPr lang="en-US" altLang="zh-CN" sz="4400" dirty="0">
                <a:ea typeface="SimSun" pitchFamily="2" charset="-122"/>
              </a:rPr>
            </a:br>
            <a:r>
              <a:rPr lang="en-US" altLang="zh-CN" sz="2800" dirty="0">
                <a:solidFill>
                  <a:schemeClr val="tx1"/>
                </a:solidFill>
                <a:ea typeface="SimSun" pitchFamily="2" charset="-122"/>
              </a:rPr>
              <a:t>Verify that your environment works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12925" y="1270001"/>
            <a:ext cx="8604250" cy="511175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itchFamily="2" charset="-122"/>
              </a:rPr>
              <a:t>Write a program that prints “hello world”.</a:t>
            </a:r>
          </a:p>
        </p:txBody>
      </p:sp>
      <p:sp>
        <p:nvSpPr>
          <p:cNvPr id="3530756" name="Text Box 4"/>
          <p:cNvSpPr txBox="1">
            <a:spLocks noChangeArrowheads="1"/>
          </p:cNvSpPr>
          <p:nvPr/>
        </p:nvSpPr>
        <p:spPr bwMode="auto">
          <a:xfrm>
            <a:off x="2438401" y="2111782"/>
            <a:ext cx="6370637" cy="3831819"/>
          </a:xfrm>
          <a:prstGeom prst="rect">
            <a:avLst/>
          </a:prstGeom>
          <a:solidFill>
            <a:srgbClr val="F7FD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endParaRPr lang="en-US" altLang="zh-CN" dirty="0">
              <a:latin typeface="Arial" charset="0"/>
            </a:endParaRPr>
          </a:p>
          <a:p>
            <a:pPr algn="l">
              <a:spcBef>
                <a:spcPct val="50000"/>
              </a:spcBef>
              <a:defRPr/>
            </a:pPr>
            <a:r>
              <a:rPr lang="en-US" altLang="zh-CN" dirty="0">
                <a:latin typeface="Arial" charset="0"/>
              </a:rPr>
              <a:t>#include&lt;</a:t>
            </a:r>
            <a:r>
              <a:rPr lang="en-US" altLang="zh-CN" dirty="0" err="1">
                <a:latin typeface="Arial" charset="0"/>
              </a:rPr>
              <a:t>stdio.h</a:t>
            </a:r>
            <a:r>
              <a:rPr lang="en-US" altLang="zh-CN" dirty="0">
                <a:latin typeface="Arial" charset="0"/>
              </a:rPr>
              <a:t>&gt;</a:t>
            </a:r>
            <a:br>
              <a:rPr lang="en-US" altLang="zh-CN" dirty="0">
                <a:latin typeface="Arial" charset="0"/>
              </a:rPr>
            </a:br>
            <a:r>
              <a:rPr lang="en-US" altLang="zh-CN" dirty="0" err="1">
                <a:latin typeface="Arial" charset="0"/>
              </a:rPr>
              <a:t>int</a:t>
            </a:r>
            <a:r>
              <a:rPr lang="en-US" altLang="zh-CN" dirty="0">
                <a:latin typeface="Arial" charset="0"/>
              </a:rPr>
              <a:t> main()</a:t>
            </a:r>
            <a:br>
              <a:rPr lang="en-US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{</a:t>
            </a:r>
          </a:p>
          <a:p>
            <a:pPr algn="l">
              <a:spcBef>
                <a:spcPct val="50000"/>
              </a:spcBef>
              <a:defRPr/>
            </a:pPr>
            <a:endParaRPr lang="en-US" altLang="zh-CN" dirty="0">
              <a:latin typeface="Arial" charset="0"/>
            </a:endParaRPr>
          </a:p>
          <a:p>
            <a:pPr algn="l">
              <a:spcBef>
                <a:spcPct val="50000"/>
              </a:spcBef>
              <a:defRPr/>
            </a:pPr>
            <a:endParaRPr lang="en-US" altLang="zh-CN" dirty="0">
              <a:latin typeface="Arial" charset="0"/>
            </a:endParaRPr>
          </a:p>
          <a:p>
            <a:pPr algn="l">
              <a:spcBef>
                <a:spcPct val="50000"/>
              </a:spcBef>
              <a:defRPr/>
            </a:pPr>
            <a:r>
              <a:rPr lang="en-US" altLang="zh-CN" dirty="0">
                <a:latin typeface="Arial" charset="0"/>
              </a:rPr>
              <a:t>      </a:t>
            </a:r>
          </a:p>
          <a:p>
            <a:pPr algn="l">
              <a:spcBef>
                <a:spcPct val="50000"/>
              </a:spcBef>
              <a:defRPr/>
            </a:pPr>
            <a:r>
              <a:rPr lang="en-US" altLang="zh-CN" dirty="0">
                <a:latin typeface="Arial" charset="0"/>
              </a:rPr>
              <a:t>     </a:t>
            </a:r>
            <a:r>
              <a:rPr lang="en-US" altLang="zh-CN" dirty="0" err="1">
                <a:latin typeface="Arial" charset="0"/>
              </a:rPr>
              <a:t>printf</a:t>
            </a:r>
            <a:r>
              <a:rPr lang="en-US" altLang="zh-CN">
                <a:latin typeface="Arial" charset="0"/>
              </a:rPr>
              <a:t>(“ hello </a:t>
            </a:r>
            <a:r>
              <a:rPr lang="en-US" altLang="zh-CN" dirty="0">
                <a:latin typeface="Arial" charset="0"/>
              </a:rPr>
              <a:t>”);</a:t>
            </a:r>
            <a:br>
              <a:rPr lang="en-US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     </a:t>
            </a:r>
            <a:r>
              <a:rPr lang="en-US" altLang="zh-CN" dirty="0" err="1">
                <a:latin typeface="Arial" charset="0"/>
              </a:rPr>
              <a:t>printf</a:t>
            </a:r>
            <a:r>
              <a:rPr lang="en-US" altLang="zh-CN" dirty="0">
                <a:latin typeface="Arial" charset="0"/>
              </a:rPr>
              <a:t>(“ world \n”);</a:t>
            </a:r>
            <a:br>
              <a:rPr lang="en-US" altLang="zh-CN" dirty="0">
                <a:latin typeface="Arial" charset="0"/>
              </a:rPr>
            </a:br>
            <a:br>
              <a:rPr lang="en-US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812925" y="6435324"/>
            <a:ext cx="8496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https://github.com/tgmattso/OmpCommonCore.git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812925" y="6073865"/>
            <a:ext cx="86042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CN" kern="0" dirty="0">
                <a:ea typeface="SimSun" pitchFamily="2" charset="-122"/>
              </a:rPr>
              <a:t>To download the slides: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6113" y="1674387"/>
            <a:ext cx="7257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clone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tgmattso</a:t>
            </a:r>
            <a:r>
              <a:rPr lang="en-US" dirty="0"/>
              <a:t>/</a:t>
            </a:r>
            <a:r>
              <a:rPr lang="en-US" dirty="0" err="1"/>
              <a:t>OpenMPCommonCore.git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06281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D9731C-517F-41EF-9768-6432D85A18E5}" type="slidenum">
              <a:rPr lang="zh-CN" altLang="en-US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SimSun" pitchFamily="2" charset="-122"/>
              </a:rPr>
              <a:t>Exercise, Part B: Hello World</a:t>
            </a:r>
            <a:br>
              <a:rPr lang="en-US" altLang="zh-CN" dirty="0">
                <a:ea typeface="SimSun" pitchFamily="2" charset="-122"/>
              </a:rPr>
            </a:br>
            <a:r>
              <a:rPr lang="en-US" altLang="zh-CN" sz="2800" dirty="0">
                <a:solidFill>
                  <a:schemeClr val="tx1"/>
                </a:solidFill>
                <a:ea typeface="SimSun" pitchFamily="2" charset="-122"/>
              </a:rPr>
              <a:t>Verify that your OpenMP environment works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12925" y="1270001"/>
            <a:ext cx="8604250" cy="688975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itchFamily="2" charset="-122"/>
              </a:rPr>
              <a:t>Write a multithreaded program that prints “hello world”.</a:t>
            </a:r>
          </a:p>
        </p:txBody>
      </p:sp>
      <p:sp>
        <p:nvSpPr>
          <p:cNvPr id="3150852" name="Text Box 4"/>
          <p:cNvSpPr txBox="1">
            <a:spLocks noChangeArrowheads="1"/>
          </p:cNvSpPr>
          <p:nvPr/>
        </p:nvSpPr>
        <p:spPr bwMode="auto">
          <a:xfrm>
            <a:off x="2391750" y="1973054"/>
            <a:ext cx="6370637" cy="3970318"/>
          </a:xfrm>
          <a:prstGeom prst="rect">
            <a:avLst/>
          </a:prstGeom>
          <a:solidFill>
            <a:srgbClr val="F7FD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endParaRPr lang="en-US" altLang="zh-CN" dirty="0">
              <a:latin typeface="Arial" charset="0"/>
            </a:endParaRPr>
          </a:p>
          <a:p>
            <a:pPr algn="l">
              <a:spcBef>
                <a:spcPct val="50000"/>
              </a:spcBef>
              <a:defRPr/>
            </a:pPr>
            <a:r>
              <a:rPr lang="en-US" altLang="zh-CN" dirty="0">
                <a:latin typeface="Arial" charset="0"/>
              </a:rPr>
              <a:t>#include &lt;</a:t>
            </a:r>
            <a:r>
              <a:rPr lang="en-US" altLang="zh-CN" dirty="0" err="1">
                <a:latin typeface="Arial" charset="0"/>
              </a:rPr>
              <a:t>stdio.h</a:t>
            </a:r>
            <a:r>
              <a:rPr lang="en-US" altLang="zh-CN" dirty="0">
                <a:latin typeface="Arial" charset="0"/>
              </a:rPr>
              <a:t>&gt;</a:t>
            </a:r>
            <a:br>
              <a:rPr lang="en-US" altLang="zh-CN" dirty="0">
                <a:latin typeface="Arial" charset="0"/>
              </a:rPr>
            </a:br>
            <a:r>
              <a:rPr lang="en-US" altLang="zh-CN" dirty="0" err="1">
                <a:latin typeface="Arial" charset="0"/>
              </a:rPr>
              <a:t>int</a:t>
            </a:r>
            <a:r>
              <a:rPr lang="en-US" altLang="zh-CN" dirty="0">
                <a:latin typeface="Arial" charset="0"/>
              </a:rPr>
              <a:t> main()</a:t>
            </a:r>
            <a:br>
              <a:rPr lang="en-US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{</a:t>
            </a:r>
          </a:p>
          <a:p>
            <a:pPr algn="l">
              <a:spcBef>
                <a:spcPct val="50000"/>
              </a:spcBef>
              <a:defRPr/>
            </a:pPr>
            <a:endParaRPr lang="en-US" altLang="zh-CN" dirty="0">
              <a:latin typeface="Arial" charset="0"/>
            </a:endParaRPr>
          </a:p>
          <a:p>
            <a:pPr algn="l">
              <a:spcBef>
                <a:spcPct val="50000"/>
              </a:spcBef>
              <a:defRPr/>
            </a:pPr>
            <a:endParaRPr lang="en-US" altLang="zh-CN" dirty="0">
              <a:latin typeface="Arial" charset="0"/>
            </a:endParaRPr>
          </a:p>
          <a:p>
            <a:pPr algn="l">
              <a:spcBef>
                <a:spcPct val="50000"/>
              </a:spcBef>
              <a:defRPr/>
            </a:pPr>
            <a:r>
              <a:rPr lang="en-US" altLang="zh-CN" dirty="0">
                <a:latin typeface="Arial" charset="0"/>
              </a:rPr>
              <a:t>     </a:t>
            </a:r>
          </a:p>
          <a:p>
            <a:pPr algn="l">
              <a:spcBef>
                <a:spcPct val="50000"/>
              </a:spcBef>
              <a:defRPr/>
            </a:pPr>
            <a:r>
              <a:rPr lang="en-US" altLang="zh-CN" dirty="0">
                <a:latin typeface="Arial" charset="0"/>
              </a:rPr>
              <a:t>     </a:t>
            </a:r>
            <a:r>
              <a:rPr lang="en-US" altLang="zh-CN" dirty="0" err="1">
                <a:latin typeface="Arial" charset="0"/>
              </a:rPr>
              <a:t>printf</a:t>
            </a:r>
            <a:r>
              <a:rPr lang="en-US" altLang="zh-CN" dirty="0">
                <a:latin typeface="Arial" charset="0"/>
              </a:rPr>
              <a:t>(“ hello ”);</a:t>
            </a:r>
            <a:br>
              <a:rPr lang="en-US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     </a:t>
            </a:r>
            <a:r>
              <a:rPr lang="en-US" altLang="zh-CN" dirty="0" err="1">
                <a:latin typeface="Arial" charset="0"/>
              </a:rPr>
              <a:t>printf</a:t>
            </a:r>
            <a:r>
              <a:rPr lang="en-US" altLang="zh-CN" dirty="0">
                <a:latin typeface="Arial" charset="0"/>
              </a:rPr>
              <a:t>(“ world \n”);</a:t>
            </a:r>
          </a:p>
          <a:p>
            <a:pPr algn="l">
              <a:spcBef>
                <a:spcPct val="50000"/>
              </a:spcBef>
              <a:defRPr/>
            </a:pPr>
            <a:br>
              <a:rPr lang="en-US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}</a:t>
            </a:r>
          </a:p>
        </p:txBody>
      </p:sp>
      <p:sp>
        <p:nvSpPr>
          <p:cNvPr id="18439" name="Text Box 11"/>
          <p:cNvSpPr txBox="1">
            <a:spLocks noChangeArrowheads="1"/>
          </p:cNvSpPr>
          <p:nvPr/>
        </p:nvSpPr>
        <p:spPr bwMode="auto">
          <a:xfrm>
            <a:off x="4936683" y="2541878"/>
            <a:ext cx="5527962" cy="2247411"/>
          </a:xfrm>
          <a:prstGeom prst="rect">
            <a:avLst/>
          </a:prstGeom>
          <a:solidFill>
            <a:srgbClr val="FFFFE7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Switches for compiling and linking</a:t>
            </a:r>
          </a:p>
          <a:p>
            <a:pPr lvl="1" algn="l">
              <a:spcBef>
                <a:spcPct val="50000"/>
              </a:spcBef>
            </a:pPr>
            <a:r>
              <a:rPr lang="en-US" sz="2000" b="1" dirty="0" err="1">
                <a:latin typeface="Arial" charset="0"/>
              </a:rPr>
              <a:t>gcc</a:t>
            </a:r>
            <a:r>
              <a:rPr lang="en-US" sz="2000" b="1" dirty="0">
                <a:latin typeface="Arial" charset="0"/>
              </a:rPr>
              <a:t> -</a:t>
            </a:r>
            <a:r>
              <a:rPr lang="en-US" sz="2000" b="1" dirty="0" err="1">
                <a:latin typeface="Arial" charset="0"/>
              </a:rPr>
              <a:t>fopenmp</a:t>
            </a:r>
            <a:r>
              <a:rPr lang="en-US" sz="2000" b="1" dirty="0">
                <a:latin typeface="Arial" charset="0"/>
              </a:rPr>
              <a:t>	Gnu (Linux, OSX)</a:t>
            </a:r>
          </a:p>
          <a:p>
            <a:pPr lvl="1" algn="l"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cc -</a:t>
            </a:r>
            <a:r>
              <a:rPr lang="en-US" sz="2000" b="1" dirty="0" err="1">
                <a:latin typeface="Arial" charset="0"/>
              </a:rPr>
              <a:t>qopenmp</a:t>
            </a:r>
            <a:r>
              <a:rPr lang="en-US" sz="2000" b="1" dirty="0">
                <a:latin typeface="Arial" charset="0"/>
              </a:rPr>
              <a:t>         Intel (</a:t>
            </a:r>
            <a:r>
              <a:rPr lang="en-US" sz="2000" b="1" dirty="0" err="1">
                <a:latin typeface="Arial" charset="0"/>
              </a:rPr>
              <a:t>Linux@NERSC</a:t>
            </a:r>
            <a:r>
              <a:rPr lang="en-US" sz="2000" b="1" dirty="0">
                <a:latin typeface="Arial" charset="0"/>
              </a:rPr>
              <a:t>)</a:t>
            </a:r>
          </a:p>
          <a:p>
            <a:pPr lvl="1" algn="l">
              <a:spcBef>
                <a:spcPct val="50000"/>
              </a:spcBef>
            </a:pPr>
            <a:r>
              <a:rPr lang="en-US" sz="2000" b="1" dirty="0" err="1">
                <a:latin typeface="Arial" charset="0"/>
              </a:rPr>
              <a:t>icl</a:t>
            </a:r>
            <a:r>
              <a:rPr lang="en-US" sz="2000" b="1" dirty="0">
                <a:latin typeface="Arial" charset="0"/>
              </a:rPr>
              <a:t> /</a:t>
            </a:r>
            <a:r>
              <a:rPr lang="en-US" sz="2000" b="1" dirty="0" err="1">
                <a:latin typeface="Arial" charset="0"/>
              </a:rPr>
              <a:t>Qopenmp</a:t>
            </a:r>
            <a:r>
              <a:rPr lang="en-US" sz="2000" b="1" dirty="0">
                <a:latin typeface="Arial" charset="0"/>
              </a:rPr>
              <a:t>  	Intel (windows)</a:t>
            </a:r>
          </a:p>
          <a:p>
            <a:pPr lvl="1" algn="l">
              <a:spcBef>
                <a:spcPct val="50000"/>
              </a:spcBef>
            </a:pPr>
            <a:r>
              <a:rPr lang="en-US" sz="2000" b="1" dirty="0" err="1">
                <a:latin typeface="Arial" charset="0"/>
              </a:rPr>
              <a:t>icc</a:t>
            </a:r>
            <a:r>
              <a:rPr lang="en-US" sz="2000" b="1" dirty="0">
                <a:latin typeface="Arial" charset="0"/>
              </a:rPr>
              <a:t> -</a:t>
            </a:r>
            <a:r>
              <a:rPr lang="en-US" sz="2000" b="1" dirty="0" err="1">
                <a:latin typeface="Arial" charset="0"/>
              </a:rPr>
              <a:t>fopenmp</a:t>
            </a:r>
            <a:r>
              <a:rPr lang="en-US" sz="2000" b="1" dirty="0">
                <a:latin typeface="Arial" charset="0"/>
              </a:rPr>
              <a:t>  	Intel (Linux, OSX)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91209" y="2105026"/>
            <a:ext cx="5539044" cy="3460987"/>
            <a:chOff x="1338263" y="2117725"/>
            <a:chExt cx="5539044" cy="3460987"/>
          </a:xfrm>
        </p:grpSpPr>
        <p:grpSp>
          <p:nvGrpSpPr>
            <p:cNvPr id="2" name="Group 10"/>
            <p:cNvGrpSpPr>
              <a:grpSpLocks/>
            </p:cNvGrpSpPr>
            <p:nvPr/>
          </p:nvGrpSpPr>
          <p:grpSpPr bwMode="auto">
            <a:xfrm>
              <a:off x="1338263" y="2117725"/>
              <a:ext cx="5499100" cy="1960563"/>
              <a:chOff x="843" y="1334"/>
              <a:chExt cx="3464" cy="1235"/>
            </a:xfrm>
          </p:grpSpPr>
          <p:sp>
            <p:nvSpPr>
              <p:cNvPr id="18440" name="Text Box 5"/>
              <p:cNvSpPr txBox="1">
                <a:spLocks noChangeArrowheads="1"/>
              </p:cNvSpPr>
              <p:nvPr/>
            </p:nvSpPr>
            <p:spPr bwMode="auto">
              <a:xfrm>
                <a:off x="906" y="2075"/>
                <a:ext cx="3401" cy="494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dirty="0">
                    <a:solidFill>
                      <a:srgbClr val="C00000"/>
                    </a:solidFill>
                  </a:rPr>
                  <a:t>#pragma </a:t>
                </a:r>
                <a:r>
                  <a:rPr lang="en-US" dirty="0" err="1">
                    <a:solidFill>
                      <a:srgbClr val="C00000"/>
                    </a:solidFill>
                  </a:rPr>
                  <a:t>omp</a:t>
                </a:r>
                <a:r>
                  <a:rPr lang="en-US" dirty="0">
                    <a:solidFill>
                      <a:srgbClr val="C00000"/>
                    </a:solidFill>
                  </a:rPr>
                  <a:t> parallel</a:t>
                </a:r>
              </a:p>
              <a:p>
                <a:pPr algn="l">
                  <a:spcBef>
                    <a:spcPct val="50000"/>
                  </a:spcBef>
                </a:pPr>
                <a:r>
                  <a:rPr lang="en-US" dirty="0">
                    <a:solidFill>
                      <a:srgbClr val="C00000"/>
                    </a:solidFill>
                  </a:rPr>
                  <a:t>{</a:t>
                </a:r>
              </a:p>
            </p:txBody>
          </p:sp>
          <p:sp>
            <p:nvSpPr>
              <p:cNvPr id="18442" name="Text Box 9"/>
              <p:cNvSpPr txBox="1">
                <a:spLocks noChangeArrowheads="1"/>
              </p:cNvSpPr>
              <p:nvPr/>
            </p:nvSpPr>
            <p:spPr bwMode="auto">
              <a:xfrm>
                <a:off x="843" y="1334"/>
                <a:ext cx="3401" cy="23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dirty="0">
                    <a:solidFill>
                      <a:srgbClr val="C00000"/>
                    </a:solidFill>
                  </a:rPr>
                  <a:t>#include &lt;</a:t>
                </a:r>
                <a:r>
                  <a:rPr lang="en-US" dirty="0" err="1">
                    <a:solidFill>
                      <a:srgbClr val="C00000"/>
                    </a:solidFill>
                  </a:rPr>
                  <a:t>omp.h</a:t>
                </a:r>
                <a:r>
                  <a:rPr lang="en-US" dirty="0">
                    <a:solidFill>
                      <a:srgbClr val="C00000"/>
                    </a:solidFill>
                  </a:rPr>
                  <a:t>&gt;</a:t>
                </a:r>
              </a:p>
            </p:txBody>
          </p:sp>
        </p:grp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1478219" y="5208824"/>
              <a:ext cx="5399088" cy="3698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dirty="0">
                  <a:solidFill>
                    <a:srgbClr val="C00000"/>
                  </a:solidFill>
                </a:rPr>
                <a:t>}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936113" y="1662812"/>
            <a:ext cx="7257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clone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tgmattso</a:t>
            </a:r>
            <a:r>
              <a:rPr lang="en-US" dirty="0"/>
              <a:t>/</a:t>
            </a:r>
            <a:r>
              <a:rPr lang="en-US" dirty="0" err="1"/>
              <a:t>OpenMP_Common_Core.git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8071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94490B-4FF9-4441-A15B-AEBC81C7AC2C}" type="slidenum">
              <a:rPr lang="zh-CN" altLang="en-US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SimSun" pitchFamily="2" charset="-122"/>
              </a:rPr>
              <a:t>Solution</a:t>
            </a:r>
            <a:br>
              <a:rPr lang="en-US" altLang="zh-CN" dirty="0">
                <a:ea typeface="SimSun" pitchFamily="2" charset="-122"/>
              </a:rPr>
            </a:br>
            <a:r>
              <a:rPr lang="en-US" altLang="zh-CN" sz="3200" dirty="0">
                <a:solidFill>
                  <a:schemeClr val="tx1"/>
                </a:solidFill>
                <a:ea typeface="SimSun" pitchFamily="2" charset="-122"/>
              </a:rPr>
              <a:t>A Multi-Threaded “Hello World” Program</a:t>
            </a:r>
            <a:endParaRPr lang="en-US" altLang="zh-CN" dirty="0">
              <a:solidFill>
                <a:schemeClr val="tx1"/>
              </a:solidFill>
              <a:ea typeface="SimSun" pitchFamily="2" charset="-122"/>
            </a:endParaRP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5150" y="1350598"/>
            <a:ext cx="8604250" cy="371494"/>
          </a:xfrm>
        </p:spPr>
        <p:txBody>
          <a:bodyPr/>
          <a:lstStyle/>
          <a:p>
            <a:pPr eaLnBrk="1" hangingPunct="1"/>
            <a:r>
              <a:rPr lang="en-US" altLang="zh-CN" sz="2000" dirty="0">
                <a:ea typeface="SimSun" pitchFamily="2" charset="-122"/>
              </a:rPr>
              <a:t>Write a multithreaded program where each thread prints “hello world”.</a:t>
            </a:r>
          </a:p>
        </p:txBody>
      </p:sp>
      <p:sp>
        <p:nvSpPr>
          <p:cNvPr id="3152900" name="Text Box 4"/>
          <p:cNvSpPr txBox="1">
            <a:spLocks noChangeArrowheads="1"/>
          </p:cNvSpPr>
          <p:nvPr/>
        </p:nvSpPr>
        <p:spPr bwMode="auto">
          <a:xfrm>
            <a:off x="1676400" y="2078641"/>
            <a:ext cx="4953000" cy="3554819"/>
          </a:xfrm>
          <a:prstGeom prst="rect">
            <a:avLst/>
          </a:prstGeom>
          <a:solidFill>
            <a:srgbClr val="F7FD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dirty="0">
                <a:latin typeface="Arial" charset="0"/>
              </a:rPr>
              <a:t>#include &lt;</a:t>
            </a:r>
            <a:r>
              <a:rPr lang="en-US" altLang="zh-CN" dirty="0" err="1">
                <a:latin typeface="Arial" charset="0"/>
              </a:rPr>
              <a:t>omp.h</a:t>
            </a:r>
            <a:r>
              <a:rPr lang="en-US" altLang="zh-CN" dirty="0">
                <a:latin typeface="Arial" charset="0"/>
              </a:rPr>
              <a:t>&gt;</a:t>
            </a:r>
            <a:br>
              <a:rPr lang="en-US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#include &lt;</a:t>
            </a:r>
            <a:r>
              <a:rPr lang="en-US" altLang="zh-CN" dirty="0" err="1">
                <a:latin typeface="Arial" charset="0"/>
              </a:rPr>
              <a:t>stdio.h</a:t>
            </a:r>
            <a:r>
              <a:rPr lang="en-US" altLang="zh-CN" dirty="0">
                <a:latin typeface="Arial" charset="0"/>
              </a:rPr>
              <a:t>&gt;</a:t>
            </a:r>
            <a:br>
              <a:rPr lang="en-US" altLang="zh-CN" dirty="0">
                <a:latin typeface="Arial" charset="0"/>
              </a:rPr>
            </a:br>
            <a:r>
              <a:rPr lang="en-US" altLang="zh-CN" dirty="0" err="1">
                <a:latin typeface="Arial" charset="0"/>
              </a:rPr>
              <a:t>int</a:t>
            </a:r>
            <a:r>
              <a:rPr lang="en-US" altLang="zh-CN" dirty="0">
                <a:latin typeface="Arial" charset="0"/>
              </a:rPr>
              <a:t>  main()</a:t>
            </a:r>
            <a:br>
              <a:rPr lang="en-US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{</a:t>
            </a:r>
          </a:p>
          <a:p>
            <a:pPr algn="l">
              <a:spcBef>
                <a:spcPct val="50000"/>
              </a:spcBef>
              <a:defRPr/>
            </a:pPr>
            <a:r>
              <a:rPr lang="en-US" altLang="zh-CN" dirty="0">
                <a:latin typeface="Arial" charset="0"/>
              </a:rPr>
              <a:t>#pragma </a:t>
            </a:r>
            <a:r>
              <a:rPr lang="en-US" altLang="zh-CN" dirty="0" err="1">
                <a:latin typeface="Arial" charset="0"/>
              </a:rPr>
              <a:t>omp</a:t>
            </a:r>
            <a:r>
              <a:rPr lang="en-US" altLang="zh-CN" dirty="0">
                <a:latin typeface="Arial" charset="0"/>
              </a:rPr>
              <a:t> parallel</a:t>
            </a:r>
            <a:br>
              <a:rPr lang="en-US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 {</a:t>
            </a:r>
          </a:p>
          <a:p>
            <a:pPr algn="l">
              <a:spcBef>
                <a:spcPct val="50000"/>
              </a:spcBef>
              <a:defRPr/>
            </a:pPr>
            <a:endParaRPr lang="en-US" altLang="zh-CN" dirty="0">
              <a:latin typeface="Arial" charset="0"/>
            </a:endParaRPr>
          </a:p>
          <a:p>
            <a:pPr algn="l">
              <a:spcBef>
                <a:spcPct val="50000"/>
              </a:spcBef>
              <a:defRPr/>
            </a:pPr>
            <a:r>
              <a:rPr lang="en-US" altLang="zh-CN" dirty="0">
                <a:latin typeface="Arial" charset="0"/>
              </a:rPr>
              <a:t>     </a:t>
            </a:r>
            <a:r>
              <a:rPr lang="en-US" altLang="zh-CN" dirty="0" err="1">
                <a:latin typeface="Arial" charset="0"/>
              </a:rPr>
              <a:t>printf</a:t>
            </a:r>
            <a:r>
              <a:rPr lang="en-US" altLang="zh-CN" dirty="0">
                <a:latin typeface="Arial" charset="0"/>
              </a:rPr>
              <a:t>(“ hello ”);</a:t>
            </a:r>
            <a:br>
              <a:rPr lang="en-US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     </a:t>
            </a:r>
            <a:r>
              <a:rPr lang="en-US" altLang="zh-CN" dirty="0" err="1">
                <a:latin typeface="Arial" charset="0"/>
              </a:rPr>
              <a:t>printf</a:t>
            </a:r>
            <a:r>
              <a:rPr lang="en-US" altLang="zh-CN" dirty="0">
                <a:latin typeface="Arial" charset="0"/>
              </a:rPr>
              <a:t>(“ world \n”);</a:t>
            </a:r>
            <a:br>
              <a:rPr lang="en-US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   }</a:t>
            </a:r>
            <a:br>
              <a:rPr lang="en-US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}</a:t>
            </a:r>
            <a:endParaRPr lang="en-US" altLang="zh-CN" sz="2800" dirty="0">
              <a:latin typeface="Arial" charset="0"/>
            </a:endParaRPr>
          </a:p>
        </p:txBody>
      </p:sp>
      <p:sp>
        <p:nvSpPr>
          <p:cNvPr id="3152901" name="Text Box 5"/>
          <p:cNvSpPr txBox="1">
            <a:spLocks noChangeArrowheads="1"/>
          </p:cNvSpPr>
          <p:nvPr/>
        </p:nvSpPr>
        <p:spPr bwMode="auto">
          <a:xfrm>
            <a:off x="7162800" y="2688240"/>
            <a:ext cx="3276600" cy="2185214"/>
          </a:xfrm>
          <a:prstGeom prst="rect">
            <a:avLst/>
          </a:prstGeom>
          <a:solidFill>
            <a:srgbClr val="F9F9F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dirty="0">
                <a:latin typeface="Arial" charset="0"/>
              </a:rPr>
              <a:t>Sample Output:</a:t>
            </a:r>
          </a:p>
          <a:p>
            <a:pPr algn="l">
              <a:spcBef>
                <a:spcPct val="50000"/>
              </a:spcBef>
              <a:defRPr/>
            </a:pPr>
            <a:r>
              <a:rPr lang="en-US" altLang="zh-CN" dirty="0">
                <a:latin typeface="Arial" charset="0"/>
              </a:rPr>
              <a:t>hello hello world</a:t>
            </a:r>
          </a:p>
          <a:p>
            <a:pPr algn="l">
              <a:spcBef>
                <a:spcPct val="50000"/>
              </a:spcBef>
              <a:defRPr/>
            </a:pPr>
            <a:r>
              <a:rPr lang="en-US" altLang="zh-CN" dirty="0">
                <a:latin typeface="Arial" charset="0"/>
              </a:rPr>
              <a:t>world</a:t>
            </a:r>
          </a:p>
          <a:p>
            <a:pPr algn="l">
              <a:spcBef>
                <a:spcPct val="50000"/>
              </a:spcBef>
              <a:defRPr/>
            </a:pPr>
            <a:r>
              <a:rPr lang="en-US" altLang="zh-CN" dirty="0">
                <a:latin typeface="Arial" charset="0"/>
              </a:rPr>
              <a:t>hello  hello world</a:t>
            </a:r>
          </a:p>
          <a:p>
            <a:pPr algn="l">
              <a:spcBef>
                <a:spcPct val="50000"/>
              </a:spcBef>
              <a:defRPr/>
            </a:pPr>
            <a:r>
              <a:rPr lang="en-US" altLang="zh-CN" dirty="0">
                <a:latin typeface="Arial" charset="0"/>
              </a:rPr>
              <a:t>world</a:t>
            </a:r>
          </a:p>
        </p:txBody>
      </p:sp>
      <p:sp>
        <p:nvSpPr>
          <p:cNvPr id="3152902" name="Text Box 6"/>
          <p:cNvSpPr txBox="1">
            <a:spLocks noChangeArrowheads="1"/>
          </p:cNvSpPr>
          <p:nvPr/>
        </p:nvSpPr>
        <p:spPr bwMode="auto">
          <a:xfrm>
            <a:off x="4800600" y="2078641"/>
            <a:ext cx="2438400" cy="379413"/>
          </a:xfrm>
          <a:prstGeom prst="rect">
            <a:avLst/>
          </a:prstGeom>
          <a:solidFill>
            <a:srgbClr val="FFFFE7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>
                <a:latin typeface="Arial Unicode MS" pitchFamily="34" charset="-128"/>
              </a:rPr>
              <a:t>OpenMP include file</a:t>
            </a:r>
          </a:p>
        </p:txBody>
      </p:sp>
      <p:sp>
        <p:nvSpPr>
          <p:cNvPr id="3152903" name="Line 7"/>
          <p:cNvSpPr>
            <a:spLocks noChangeShapeType="1"/>
          </p:cNvSpPr>
          <p:nvPr/>
        </p:nvSpPr>
        <p:spPr bwMode="auto">
          <a:xfrm flipH="1" flipV="1">
            <a:off x="3702996" y="2280088"/>
            <a:ext cx="1097604" cy="2715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52904" name="Text Box 8"/>
          <p:cNvSpPr txBox="1">
            <a:spLocks noChangeArrowheads="1"/>
          </p:cNvSpPr>
          <p:nvPr/>
        </p:nvSpPr>
        <p:spPr bwMode="auto">
          <a:xfrm>
            <a:off x="4544861" y="3019762"/>
            <a:ext cx="2514600" cy="584775"/>
          </a:xfrm>
          <a:prstGeom prst="rect">
            <a:avLst/>
          </a:prstGeom>
          <a:solidFill>
            <a:srgbClr val="FFFFE7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1600" dirty="0">
                <a:latin typeface="Arial Unicode MS" pitchFamily="34" charset="-128"/>
              </a:rPr>
              <a:t>Parallel region with default number of threads</a:t>
            </a:r>
          </a:p>
        </p:txBody>
      </p:sp>
      <p:sp>
        <p:nvSpPr>
          <p:cNvPr id="3152905" name="Line 9"/>
          <p:cNvSpPr>
            <a:spLocks noChangeShapeType="1"/>
          </p:cNvSpPr>
          <p:nvPr/>
        </p:nvSpPr>
        <p:spPr bwMode="auto">
          <a:xfrm flipH="1">
            <a:off x="4026731" y="3313613"/>
            <a:ext cx="498057" cy="21168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52908" name="Text Box 12"/>
          <p:cNvSpPr txBox="1">
            <a:spLocks noChangeArrowheads="1"/>
          </p:cNvSpPr>
          <p:nvPr/>
        </p:nvSpPr>
        <p:spPr bwMode="auto">
          <a:xfrm>
            <a:off x="2811517" y="5367174"/>
            <a:ext cx="3048000" cy="349250"/>
          </a:xfrm>
          <a:prstGeom prst="rect">
            <a:avLst/>
          </a:prstGeom>
          <a:solidFill>
            <a:srgbClr val="FFFFE7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1600" dirty="0">
                <a:latin typeface="Arial Unicode MS" pitchFamily="34" charset="-128"/>
              </a:rPr>
              <a:t>End of the Parallel region</a:t>
            </a:r>
          </a:p>
        </p:txBody>
      </p:sp>
      <p:sp>
        <p:nvSpPr>
          <p:cNvPr id="3152909" name="Line 13"/>
          <p:cNvSpPr>
            <a:spLocks noChangeShapeType="1"/>
          </p:cNvSpPr>
          <p:nvPr/>
        </p:nvSpPr>
        <p:spPr bwMode="auto">
          <a:xfrm flipH="1" flipV="1">
            <a:off x="2071861" y="5044456"/>
            <a:ext cx="739654" cy="49734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35150" y="6263368"/>
            <a:ext cx="860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statements </a:t>
            </a:r>
            <a:r>
              <a:rPr lang="en-US" dirty="0"/>
              <a:t>are interleaved based on how the operating schedules the threads </a:t>
            </a:r>
          </a:p>
        </p:txBody>
      </p:sp>
    </p:spTree>
    <p:extLst>
      <p:ext uri="{BB962C8B-B14F-4D97-AF65-F5344CB8AC3E}">
        <p14:creationId xmlns:p14="http://schemas.microsoft.com/office/powerpoint/2010/main" val="1105946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2901" grpId="0" animBg="1"/>
      <p:bldP spid="3152902" grpId="0" animBg="1"/>
      <p:bldP spid="3152903" grpId="0" animBg="1"/>
      <p:bldP spid="3152904" grpId="0" animBg="1"/>
      <p:bldP spid="3152905" grpId="0" animBg="1"/>
      <p:bldP spid="3152908" grpId="0" animBg="1"/>
      <p:bldP spid="315290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3DF1BD-2D17-4766-86FD-5827149ED3EA}" type="slidenum">
              <a:rPr lang="zh-CN" altLang="en-US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>
          <a:xfrm>
            <a:off x="1984375" y="150375"/>
            <a:ext cx="8496300" cy="1143000"/>
          </a:xfrm>
        </p:spPr>
        <p:txBody>
          <a:bodyPr/>
          <a:lstStyle/>
          <a:p>
            <a:pPr eaLnBrk="1" hangingPunct="1"/>
            <a:r>
              <a:rPr lang="en-US" dirty="0"/>
              <a:t>Outline</a:t>
            </a:r>
          </a:p>
        </p:txBody>
      </p:sp>
      <p:sp>
        <p:nvSpPr>
          <p:cNvPr id="109573" name="AutoShape 4"/>
          <p:cNvSpPr>
            <a:spLocks noChangeArrowheads="1"/>
          </p:cNvSpPr>
          <p:nvPr/>
        </p:nvSpPr>
        <p:spPr bwMode="auto">
          <a:xfrm>
            <a:off x="411669" y="1147759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 sz="2800">
              <a:latin typeface="Arial Unicode MS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96028-07D3-0144-97A6-BC4B35451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690" y="150375"/>
            <a:ext cx="1977058" cy="518186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6A16D429-6B64-3844-B098-AFF564949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946" y="675847"/>
            <a:ext cx="8035925" cy="5884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dirty="0"/>
              <a:t>Introduction to OpenMP</a:t>
            </a:r>
          </a:p>
          <a:p>
            <a:pPr eaLnBrk="1" hangingPunct="1"/>
            <a:r>
              <a:rPr lang="en-US" kern="0" dirty="0"/>
              <a:t>Creating Threads</a:t>
            </a:r>
          </a:p>
          <a:p>
            <a:pPr eaLnBrk="1" hangingPunct="1"/>
            <a:r>
              <a:rPr lang="en-US" kern="0" dirty="0"/>
              <a:t>Synchronization</a:t>
            </a:r>
          </a:p>
          <a:p>
            <a:pPr eaLnBrk="1" hangingPunct="1"/>
            <a:r>
              <a:rPr lang="en-US" kern="0" dirty="0"/>
              <a:t>Parallel Loops</a:t>
            </a:r>
          </a:p>
          <a:p>
            <a:pPr eaLnBrk="1" hangingPunct="1"/>
            <a:r>
              <a:rPr lang="en-US" kern="0" dirty="0"/>
              <a:t>Data Environment</a:t>
            </a:r>
          </a:p>
          <a:p>
            <a:pPr eaLnBrk="1" hangingPunct="1"/>
            <a:r>
              <a:rPr lang="en-US" kern="0" dirty="0"/>
              <a:t>Memory Model</a:t>
            </a:r>
          </a:p>
          <a:p>
            <a:pPr eaLnBrk="1" hangingPunct="1"/>
            <a:r>
              <a:rPr lang="en-US" kern="0" dirty="0"/>
              <a:t>Irregular Parallelism and Tasks</a:t>
            </a:r>
          </a:p>
          <a:p>
            <a:pPr eaLnBrk="1" hangingPunct="1"/>
            <a:r>
              <a:rPr lang="en-US" kern="0" dirty="0"/>
              <a:t>Recap</a:t>
            </a:r>
          </a:p>
          <a:p>
            <a:pPr eaLnBrk="1" hangingPunct="1"/>
            <a:r>
              <a:rPr lang="en-US" kern="0" dirty="0"/>
              <a:t>Beyond the Common Core:</a:t>
            </a:r>
          </a:p>
          <a:p>
            <a:pPr lvl="1" eaLnBrk="1" hangingPunct="1"/>
            <a:r>
              <a:rPr lang="en-US" kern="0" dirty="0" err="1"/>
              <a:t>Worksharing</a:t>
            </a:r>
            <a:r>
              <a:rPr lang="en-US" kern="0" dirty="0"/>
              <a:t> Revisited</a:t>
            </a:r>
          </a:p>
          <a:p>
            <a:pPr lvl="1" eaLnBrk="1" hangingPunct="1"/>
            <a:r>
              <a:rPr lang="en-US" kern="0" dirty="0"/>
              <a:t>Synchronization Revisited: Options for Mutual exclusion</a:t>
            </a:r>
          </a:p>
          <a:p>
            <a:pPr lvl="1" eaLnBrk="1" hangingPunct="1"/>
            <a:r>
              <a:rPr lang="en-US" kern="0" dirty="0"/>
              <a:t>Thread Affinity and Data Locality</a:t>
            </a:r>
          </a:p>
          <a:p>
            <a:pPr lvl="1" eaLnBrk="1" hangingPunct="1"/>
            <a:r>
              <a:rPr lang="en-US" kern="0" dirty="0"/>
              <a:t>Thread Private Data</a:t>
            </a:r>
          </a:p>
          <a:p>
            <a:pPr lvl="1" eaLnBrk="1" hangingPunct="1"/>
            <a:r>
              <a:rPr lang="en-US" kern="0" dirty="0"/>
              <a:t>Memory models and point-to-point Synchronization</a:t>
            </a:r>
          </a:p>
          <a:p>
            <a:pPr lvl="1" eaLnBrk="1" hangingPunct="1"/>
            <a:r>
              <a:rPr lang="en-US" kern="0" dirty="0"/>
              <a:t>Programming your GPU with OpenMP</a:t>
            </a:r>
          </a:p>
        </p:txBody>
      </p:sp>
    </p:spTree>
    <p:extLst>
      <p:ext uri="{BB962C8B-B14F-4D97-AF65-F5344CB8AC3E}">
        <p14:creationId xmlns:p14="http://schemas.microsoft.com/office/powerpoint/2010/main" val="260127689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160000" y="6509982"/>
            <a:ext cx="1905000" cy="348018"/>
          </a:xfrm>
        </p:spPr>
        <p:txBody>
          <a:bodyPr/>
          <a:lstStyle/>
          <a:p>
            <a:pPr algn="r">
              <a:defRPr/>
            </a:pPr>
            <a:fld id="{63943BFC-2A97-43C7-BD0D-C64D49A525CE}" type="slidenum">
              <a:rPr lang="zh-CN" altLang="en-US"/>
              <a:pPr algn="r">
                <a:defRPr/>
              </a:pPr>
              <a:t>15</a:t>
            </a:fld>
            <a:endParaRPr lang="en-US" altLang="zh-CN" dirty="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12726"/>
            <a:ext cx="8496300" cy="990600"/>
          </a:xfrm>
          <a:noFill/>
        </p:spPr>
        <p:txBody>
          <a:bodyPr/>
          <a:lstStyle/>
          <a:p>
            <a:pPr eaLnBrk="1" hangingPunct="1">
              <a:lnSpc>
                <a:spcPct val="89000"/>
              </a:lnSpc>
            </a:pPr>
            <a:r>
              <a:rPr lang="en-US" altLang="zh-CN" dirty="0">
                <a:ea typeface="SimSun" pitchFamily="2" charset="-122"/>
              </a:rPr>
              <a:t>OpenMP Execution model: </a:t>
            </a:r>
            <a:endParaRPr lang="en-US" altLang="zh-CN" sz="3200" dirty="0">
              <a:solidFill>
                <a:schemeClr val="accent1"/>
              </a:solidFill>
              <a:ea typeface="SimSun" pitchFamily="2" charset="-122"/>
            </a:endParaRPr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601251" y="990600"/>
            <a:ext cx="1094774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85750" indent="-285750">
              <a:lnSpc>
                <a:spcPct val="94000"/>
              </a:lnSpc>
              <a:spcBef>
                <a:spcPct val="30000"/>
              </a:spcBef>
            </a:pPr>
            <a:r>
              <a:rPr lang="en-US" altLang="zh-CN" sz="3200" dirty="0">
                <a:latin typeface="Arial" charset="0"/>
              </a:rPr>
              <a:t>Fork-Join Parallelism: </a:t>
            </a:r>
          </a:p>
          <a:p>
            <a:pPr marL="685800" lvl="1" indent="-228600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itchFamily="2" charset="2"/>
              <a:buChar char="u"/>
            </a:pPr>
            <a:r>
              <a:rPr lang="en-US" altLang="zh-CN" sz="2000" dirty="0">
                <a:latin typeface="Arial" charset="0"/>
              </a:rPr>
              <a:t>Initial thread spawns a team of threads as needed.</a:t>
            </a:r>
          </a:p>
          <a:p>
            <a:pPr marL="685800" lvl="1" indent="-228600">
              <a:lnSpc>
                <a:spcPct val="94000"/>
              </a:lnSpc>
              <a:spcBef>
                <a:spcPct val="50000"/>
              </a:spcBef>
              <a:buClr>
                <a:schemeClr val="tx2"/>
              </a:buClr>
              <a:buSzPct val="75000"/>
              <a:buFont typeface="Wingdings" pitchFamily="2" charset="2"/>
              <a:buChar char="u"/>
            </a:pPr>
            <a:r>
              <a:rPr lang="en-US" altLang="zh-CN" sz="2000" dirty="0">
                <a:latin typeface="Arial" charset="0"/>
              </a:rPr>
              <a:t>Parallelism added incrementally until performance goals are met, i.e., the sequential program evolves into a parallel program.</a:t>
            </a:r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7874000" y="3810000"/>
            <a:ext cx="1524000" cy="1981200"/>
          </a:xfrm>
          <a:prstGeom prst="rect">
            <a:avLst/>
          </a:prstGeom>
          <a:solidFill>
            <a:srgbClr val="F9F9F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2534" name="Rectangle 5"/>
          <p:cNvSpPr>
            <a:spLocks noChangeArrowheads="1"/>
          </p:cNvSpPr>
          <p:nvPr/>
        </p:nvSpPr>
        <p:spPr bwMode="auto">
          <a:xfrm>
            <a:off x="5588000" y="3810000"/>
            <a:ext cx="1600200" cy="1981200"/>
          </a:xfrm>
          <a:prstGeom prst="rect">
            <a:avLst/>
          </a:prstGeom>
          <a:solidFill>
            <a:srgbClr val="F9F9F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2535" name="Rectangle 6"/>
          <p:cNvSpPr>
            <a:spLocks noChangeArrowheads="1"/>
          </p:cNvSpPr>
          <p:nvPr/>
        </p:nvSpPr>
        <p:spPr bwMode="auto">
          <a:xfrm>
            <a:off x="3225800" y="3810000"/>
            <a:ext cx="1600200" cy="1981200"/>
          </a:xfrm>
          <a:prstGeom prst="rect">
            <a:avLst/>
          </a:prstGeom>
          <a:solidFill>
            <a:srgbClr val="F9F9F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2536" name="Line 7"/>
          <p:cNvSpPr>
            <a:spLocks noChangeShapeType="1"/>
          </p:cNvSpPr>
          <p:nvPr/>
        </p:nvSpPr>
        <p:spPr bwMode="auto">
          <a:xfrm>
            <a:off x="2546350" y="4729163"/>
            <a:ext cx="75565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Line 8"/>
          <p:cNvSpPr>
            <a:spLocks noChangeShapeType="1"/>
          </p:cNvSpPr>
          <p:nvPr/>
        </p:nvSpPr>
        <p:spPr bwMode="auto">
          <a:xfrm>
            <a:off x="3689350" y="4297363"/>
            <a:ext cx="75565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8" name="Line 9"/>
          <p:cNvSpPr>
            <a:spLocks noChangeShapeType="1"/>
          </p:cNvSpPr>
          <p:nvPr/>
        </p:nvSpPr>
        <p:spPr bwMode="auto">
          <a:xfrm>
            <a:off x="3689350" y="4556125"/>
            <a:ext cx="755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Line 10"/>
          <p:cNvSpPr>
            <a:spLocks noChangeShapeType="1"/>
          </p:cNvSpPr>
          <p:nvPr/>
        </p:nvSpPr>
        <p:spPr bwMode="auto">
          <a:xfrm>
            <a:off x="3689350" y="4816475"/>
            <a:ext cx="755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0" name="Line 11"/>
          <p:cNvSpPr>
            <a:spLocks noChangeShapeType="1"/>
          </p:cNvSpPr>
          <p:nvPr/>
        </p:nvSpPr>
        <p:spPr bwMode="auto">
          <a:xfrm>
            <a:off x="3689350" y="5075238"/>
            <a:ext cx="755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1" name="Line 12"/>
          <p:cNvSpPr>
            <a:spLocks noChangeShapeType="1"/>
          </p:cNvSpPr>
          <p:nvPr/>
        </p:nvSpPr>
        <p:spPr bwMode="auto">
          <a:xfrm flipV="1">
            <a:off x="3305175" y="4300538"/>
            <a:ext cx="374650" cy="425450"/>
          </a:xfrm>
          <a:prstGeom prst="line">
            <a:avLst/>
          </a:prstGeom>
          <a:noFill/>
          <a:ln w="50800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2" name="Line 13"/>
          <p:cNvSpPr>
            <a:spLocks noChangeShapeType="1"/>
          </p:cNvSpPr>
          <p:nvPr/>
        </p:nvSpPr>
        <p:spPr bwMode="auto">
          <a:xfrm flipV="1">
            <a:off x="3305175" y="4559300"/>
            <a:ext cx="374650" cy="166688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3" name="Line 14"/>
          <p:cNvSpPr>
            <a:spLocks noChangeShapeType="1"/>
          </p:cNvSpPr>
          <p:nvPr/>
        </p:nvSpPr>
        <p:spPr bwMode="auto">
          <a:xfrm>
            <a:off x="3308350" y="4735513"/>
            <a:ext cx="374650" cy="8096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4" name="Line 15"/>
          <p:cNvSpPr>
            <a:spLocks noChangeShapeType="1"/>
          </p:cNvSpPr>
          <p:nvPr/>
        </p:nvSpPr>
        <p:spPr bwMode="auto">
          <a:xfrm>
            <a:off x="3308350" y="4735514"/>
            <a:ext cx="374650" cy="33972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5" name="Line 16"/>
          <p:cNvSpPr>
            <a:spLocks noChangeShapeType="1"/>
          </p:cNvSpPr>
          <p:nvPr/>
        </p:nvSpPr>
        <p:spPr bwMode="auto">
          <a:xfrm>
            <a:off x="4451350" y="4303713"/>
            <a:ext cx="374650" cy="425450"/>
          </a:xfrm>
          <a:prstGeom prst="line">
            <a:avLst/>
          </a:prstGeom>
          <a:noFill/>
          <a:ln w="50800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6" name="Line 17"/>
          <p:cNvSpPr>
            <a:spLocks noChangeShapeType="1"/>
          </p:cNvSpPr>
          <p:nvPr/>
        </p:nvSpPr>
        <p:spPr bwMode="auto">
          <a:xfrm>
            <a:off x="4451350" y="4562475"/>
            <a:ext cx="374650" cy="166688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7" name="Line 18"/>
          <p:cNvSpPr>
            <a:spLocks noChangeShapeType="1"/>
          </p:cNvSpPr>
          <p:nvPr/>
        </p:nvSpPr>
        <p:spPr bwMode="auto">
          <a:xfrm flipV="1">
            <a:off x="4448175" y="4732338"/>
            <a:ext cx="374650" cy="8096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8" name="Line 19"/>
          <p:cNvSpPr>
            <a:spLocks noChangeShapeType="1"/>
          </p:cNvSpPr>
          <p:nvPr/>
        </p:nvSpPr>
        <p:spPr bwMode="auto">
          <a:xfrm flipV="1">
            <a:off x="4448175" y="4732339"/>
            <a:ext cx="374650" cy="33972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9" name="Line 20"/>
          <p:cNvSpPr>
            <a:spLocks noChangeShapeType="1"/>
          </p:cNvSpPr>
          <p:nvPr/>
        </p:nvSpPr>
        <p:spPr bwMode="auto">
          <a:xfrm>
            <a:off x="4832350" y="4729163"/>
            <a:ext cx="75565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0" name="Line 21"/>
          <p:cNvSpPr>
            <a:spLocks noChangeShapeType="1"/>
          </p:cNvSpPr>
          <p:nvPr/>
        </p:nvSpPr>
        <p:spPr bwMode="auto">
          <a:xfrm>
            <a:off x="5975350" y="4297363"/>
            <a:ext cx="755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1" name="Line 22"/>
          <p:cNvSpPr>
            <a:spLocks noChangeShapeType="1"/>
          </p:cNvSpPr>
          <p:nvPr/>
        </p:nvSpPr>
        <p:spPr bwMode="auto">
          <a:xfrm>
            <a:off x="5975350" y="4556125"/>
            <a:ext cx="755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2" name="Line 23"/>
          <p:cNvSpPr>
            <a:spLocks noChangeShapeType="1"/>
          </p:cNvSpPr>
          <p:nvPr/>
        </p:nvSpPr>
        <p:spPr bwMode="auto">
          <a:xfrm>
            <a:off x="5975350" y="4816475"/>
            <a:ext cx="755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3" name="Line 24"/>
          <p:cNvSpPr>
            <a:spLocks noChangeShapeType="1"/>
          </p:cNvSpPr>
          <p:nvPr/>
        </p:nvSpPr>
        <p:spPr bwMode="auto">
          <a:xfrm>
            <a:off x="5975350" y="5075238"/>
            <a:ext cx="755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4" name="Line 25"/>
          <p:cNvSpPr>
            <a:spLocks noChangeShapeType="1"/>
          </p:cNvSpPr>
          <p:nvPr/>
        </p:nvSpPr>
        <p:spPr bwMode="auto">
          <a:xfrm flipV="1">
            <a:off x="5591175" y="4300538"/>
            <a:ext cx="374650" cy="42545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5" name="Line 26"/>
          <p:cNvSpPr>
            <a:spLocks noChangeShapeType="1"/>
          </p:cNvSpPr>
          <p:nvPr/>
        </p:nvSpPr>
        <p:spPr bwMode="auto">
          <a:xfrm flipV="1">
            <a:off x="5591175" y="4559300"/>
            <a:ext cx="374650" cy="166688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6" name="Line 27"/>
          <p:cNvSpPr>
            <a:spLocks noChangeShapeType="1"/>
          </p:cNvSpPr>
          <p:nvPr/>
        </p:nvSpPr>
        <p:spPr bwMode="auto">
          <a:xfrm>
            <a:off x="5594350" y="4735513"/>
            <a:ext cx="374650" cy="8096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7" name="Line 28"/>
          <p:cNvSpPr>
            <a:spLocks noChangeShapeType="1"/>
          </p:cNvSpPr>
          <p:nvPr/>
        </p:nvSpPr>
        <p:spPr bwMode="auto">
          <a:xfrm>
            <a:off x="5594350" y="4735514"/>
            <a:ext cx="374650" cy="33972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8" name="Line 29"/>
          <p:cNvSpPr>
            <a:spLocks noChangeShapeType="1"/>
          </p:cNvSpPr>
          <p:nvPr/>
        </p:nvSpPr>
        <p:spPr bwMode="auto">
          <a:xfrm>
            <a:off x="6737350" y="4303713"/>
            <a:ext cx="374650" cy="42545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59" name="Line 30"/>
          <p:cNvSpPr>
            <a:spLocks noChangeShapeType="1"/>
          </p:cNvSpPr>
          <p:nvPr/>
        </p:nvSpPr>
        <p:spPr bwMode="auto">
          <a:xfrm>
            <a:off x="6737350" y="4562475"/>
            <a:ext cx="374650" cy="166688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0" name="Line 31"/>
          <p:cNvSpPr>
            <a:spLocks noChangeShapeType="1"/>
          </p:cNvSpPr>
          <p:nvPr/>
        </p:nvSpPr>
        <p:spPr bwMode="auto">
          <a:xfrm flipV="1">
            <a:off x="6734175" y="4732338"/>
            <a:ext cx="374650" cy="8096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1" name="Line 32"/>
          <p:cNvSpPr>
            <a:spLocks noChangeShapeType="1"/>
          </p:cNvSpPr>
          <p:nvPr/>
        </p:nvSpPr>
        <p:spPr bwMode="auto">
          <a:xfrm flipV="1">
            <a:off x="6734175" y="4732339"/>
            <a:ext cx="374650" cy="33972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2" name="Line 33"/>
          <p:cNvSpPr>
            <a:spLocks noChangeShapeType="1"/>
          </p:cNvSpPr>
          <p:nvPr/>
        </p:nvSpPr>
        <p:spPr bwMode="auto">
          <a:xfrm>
            <a:off x="7118350" y="4729163"/>
            <a:ext cx="75565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3" name="Line 34"/>
          <p:cNvSpPr>
            <a:spLocks noChangeShapeType="1"/>
          </p:cNvSpPr>
          <p:nvPr/>
        </p:nvSpPr>
        <p:spPr bwMode="auto">
          <a:xfrm>
            <a:off x="8261350" y="4297363"/>
            <a:ext cx="75565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4" name="Line 35"/>
          <p:cNvSpPr>
            <a:spLocks noChangeShapeType="1"/>
          </p:cNvSpPr>
          <p:nvPr/>
        </p:nvSpPr>
        <p:spPr bwMode="auto">
          <a:xfrm>
            <a:off x="8261350" y="4556125"/>
            <a:ext cx="755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5" name="Line 36"/>
          <p:cNvSpPr>
            <a:spLocks noChangeShapeType="1"/>
          </p:cNvSpPr>
          <p:nvPr/>
        </p:nvSpPr>
        <p:spPr bwMode="auto">
          <a:xfrm>
            <a:off x="8261350" y="4816475"/>
            <a:ext cx="755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6" name="Line 37"/>
          <p:cNvSpPr>
            <a:spLocks noChangeShapeType="1"/>
          </p:cNvSpPr>
          <p:nvPr/>
        </p:nvSpPr>
        <p:spPr bwMode="auto">
          <a:xfrm>
            <a:off x="8261350" y="5075238"/>
            <a:ext cx="755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7" name="Line 38"/>
          <p:cNvSpPr>
            <a:spLocks noChangeShapeType="1"/>
          </p:cNvSpPr>
          <p:nvPr/>
        </p:nvSpPr>
        <p:spPr bwMode="auto">
          <a:xfrm flipV="1">
            <a:off x="7877175" y="4300538"/>
            <a:ext cx="374650" cy="425450"/>
          </a:xfrm>
          <a:prstGeom prst="line">
            <a:avLst/>
          </a:prstGeom>
          <a:noFill/>
          <a:ln w="50800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8" name="Line 39"/>
          <p:cNvSpPr>
            <a:spLocks noChangeShapeType="1"/>
          </p:cNvSpPr>
          <p:nvPr/>
        </p:nvSpPr>
        <p:spPr bwMode="auto">
          <a:xfrm flipV="1">
            <a:off x="7877175" y="4559300"/>
            <a:ext cx="374650" cy="166688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9" name="Line 40"/>
          <p:cNvSpPr>
            <a:spLocks noChangeShapeType="1"/>
          </p:cNvSpPr>
          <p:nvPr/>
        </p:nvSpPr>
        <p:spPr bwMode="auto">
          <a:xfrm>
            <a:off x="7880350" y="4735513"/>
            <a:ext cx="374650" cy="8096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0" name="Line 41"/>
          <p:cNvSpPr>
            <a:spLocks noChangeShapeType="1"/>
          </p:cNvSpPr>
          <p:nvPr/>
        </p:nvSpPr>
        <p:spPr bwMode="auto">
          <a:xfrm>
            <a:off x="7880350" y="4735514"/>
            <a:ext cx="374650" cy="33972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1" name="Line 42"/>
          <p:cNvSpPr>
            <a:spLocks noChangeShapeType="1"/>
          </p:cNvSpPr>
          <p:nvPr/>
        </p:nvSpPr>
        <p:spPr bwMode="auto">
          <a:xfrm>
            <a:off x="9023350" y="4303713"/>
            <a:ext cx="374650" cy="425450"/>
          </a:xfrm>
          <a:prstGeom prst="line">
            <a:avLst/>
          </a:prstGeom>
          <a:noFill/>
          <a:ln w="50800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2" name="Line 43"/>
          <p:cNvSpPr>
            <a:spLocks noChangeShapeType="1"/>
          </p:cNvSpPr>
          <p:nvPr/>
        </p:nvSpPr>
        <p:spPr bwMode="auto">
          <a:xfrm>
            <a:off x="9023350" y="4562475"/>
            <a:ext cx="374650" cy="166688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3" name="Line 44"/>
          <p:cNvSpPr>
            <a:spLocks noChangeShapeType="1"/>
          </p:cNvSpPr>
          <p:nvPr/>
        </p:nvSpPr>
        <p:spPr bwMode="auto">
          <a:xfrm flipV="1">
            <a:off x="9020175" y="4732338"/>
            <a:ext cx="374650" cy="8096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4" name="Line 45"/>
          <p:cNvSpPr>
            <a:spLocks noChangeShapeType="1"/>
          </p:cNvSpPr>
          <p:nvPr/>
        </p:nvSpPr>
        <p:spPr bwMode="auto">
          <a:xfrm flipV="1">
            <a:off x="9020175" y="4732339"/>
            <a:ext cx="374650" cy="33972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5" name="Line 46"/>
          <p:cNvSpPr>
            <a:spLocks noChangeShapeType="1"/>
          </p:cNvSpPr>
          <p:nvPr/>
        </p:nvSpPr>
        <p:spPr bwMode="auto">
          <a:xfrm>
            <a:off x="5975350" y="4038600"/>
            <a:ext cx="75565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6" name="Line 47"/>
          <p:cNvSpPr>
            <a:spLocks noChangeShapeType="1"/>
          </p:cNvSpPr>
          <p:nvPr/>
        </p:nvSpPr>
        <p:spPr bwMode="auto">
          <a:xfrm>
            <a:off x="5975350" y="5334000"/>
            <a:ext cx="755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7" name="Line 48"/>
          <p:cNvSpPr>
            <a:spLocks noChangeShapeType="1"/>
          </p:cNvSpPr>
          <p:nvPr/>
        </p:nvSpPr>
        <p:spPr bwMode="auto">
          <a:xfrm flipV="1">
            <a:off x="5591175" y="4041776"/>
            <a:ext cx="374650" cy="684213"/>
          </a:xfrm>
          <a:prstGeom prst="line">
            <a:avLst/>
          </a:prstGeom>
          <a:noFill/>
          <a:ln w="50800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8" name="Line 49"/>
          <p:cNvSpPr>
            <a:spLocks noChangeShapeType="1"/>
          </p:cNvSpPr>
          <p:nvPr/>
        </p:nvSpPr>
        <p:spPr bwMode="auto">
          <a:xfrm>
            <a:off x="5594350" y="4735514"/>
            <a:ext cx="374650" cy="598487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79" name="Line 50"/>
          <p:cNvSpPr>
            <a:spLocks noChangeShapeType="1"/>
          </p:cNvSpPr>
          <p:nvPr/>
        </p:nvSpPr>
        <p:spPr bwMode="auto">
          <a:xfrm>
            <a:off x="6737350" y="4044951"/>
            <a:ext cx="374650" cy="684213"/>
          </a:xfrm>
          <a:prstGeom prst="line">
            <a:avLst/>
          </a:prstGeom>
          <a:noFill/>
          <a:ln w="50800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0" name="Line 51"/>
          <p:cNvSpPr>
            <a:spLocks noChangeShapeType="1"/>
          </p:cNvSpPr>
          <p:nvPr/>
        </p:nvSpPr>
        <p:spPr bwMode="auto">
          <a:xfrm flipV="1">
            <a:off x="6734175" y="4732339"/>
            <a:ext cx="374650" cy="598487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81" name="Line 52"/>
          <p:cNvSpPr>
            <a:spLocks noChangeShapeType="1"/>
          </p:cNvSpPr>
          <p:nvPr/>
        </p:nvSpPr>
        <p:spPr bwMode="auto">
          <a:xfrm>
            <a:off x="9404350" y="4729163"/>
            <a:ext cx="75565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4114801" y="2833690"/>
            <a:ext cx="4659313" cy="976313"/>
            <a:chOff x="1632" y="1785"/>
            <a:chExt cx="2935" cy="615"/>
          </a:xfrm>
        </p:grpSpPr>
        <p:sp>
          <p:nvSpPr>
            <p:cNvPr id="22600" name="Rectangle 54"/>
            <p:cNvSpPr>
              <a:spLocks noChangeArrowheads="1"/>
            </p:cNvSpPr>
            <p:nvPr/>
          </p:nvSpPr>
          <p:spPr bwMode="auto">
            <a:xfrm>
              <a:off x="2119" y="1785"/>
              <a:ext cx="244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latin typeface="Arial" charset="0"/>
                </a:rPr>
                <a:t>Parallel Regions</a:t>
              </a:r>
            </a:p>
          </p:txBody>
        </p:sp>
        <p:sp>
          <p:nvSpPr>
            <p:cNvPr id="22601" name="Line 55"/>
            <p:cNvSpPr>
              <a:spLocks noChangeShapeType="1"/>
            </p:cNvSpPr>
            <p:nvPr/>
          </p:nvSpPr>
          <p:spPr bwMode="auto">
            <a:xfrm>
              <a:off x="4080" y="2108"/>
              <a:ext cx="432" cy="2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2" name="Line 56"/>
            <p:cNvSpPr>
              <a:spLocks noChangeShapeType="1"/>
            </p:cNvSpPr>
            <p:nvPr/>
          </p:nvSpPr>
          <p:spPr bwMode="auto">
            <a:xfrm flipH="1">
              <a:off x="1632" y="2112"/>
              <a:ext cx="57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3" name="Line 57"/>
            <p:cNvSpPr>
              <a:spLocks noChangeShapeType="1"/>
            </p:cNvSpPr>
            <p:nvPr/>
          </p:nvSpPr>
          <p:spPr bwMode="auto">
            <a:xfrm>
              <a:off x="3120" y="2208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583" name="Rectangle 58"/>
          <p:cNvSpPr>
            <a:spLocks noChangeArrowheads="1"/>
          </p:cNvSpPr>
          <p:nvPr/>
        </p:nvSpPr>
        <p:spPr bwMode="auto">
          <a:xfrm>
            <a:off x="1891284" y="3724817"/>
            <a:ext cx="1206500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latin typeface="Arial" charset="0"/>
              </a:rPr>
              <a:t>Initial Thread</a:t>
            </a:r>
          </a:p>
        </p:txBody>
      </p:sp>
      <p:sp>
        <p:nvSpPr>
          <p:cNvPr id="22584" name="Line 59"/>
          <p:cNvSpPr>
            <a:spLocks noChangeShapeType="1"/>
          </p:cNvSpPr>
          <p:nvPr/>
        </p:nvSpPr>
        <p:spPr bwMode="auto">
          <a:xfrm>
            <a:off x="2438400" y="4419600"/>
            <a:ext cx="4572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8382000" y="3200400"/>
            <a:ext cx="2057400" cy="1981200"/>
            <a:chOff x="4320" y="2016"/>
            <a:chExt cx="1296" cy="1248"/>
          </a:xfrm>
        </p:grpSpPr>
        <p:sp>
          <p:nvSpPr>
            <p:cNvPr id="22592" name="Line 61"/>
            <p:cNvSpPr>
              <a:spLocks noChangeShapeType="1"/>
            </p:cNvSpPr>
            <p:nvPr/>
          </p:nvSpPr>
          <p:spPr bwMode="auto">
            <a:xfrm>
              <a:off x="4368" y="3264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93" name="Line 62"/>
            <p:cNvSpPr>
              <a:spLocks noChangeShapeType="1"/>
            </p:cNvSpPr>
            <p:nvPr/>
          </p:nvSpPr>
          <p:spPr bwMode="auto">
            <a:xfrm>
              <a:off x="4368" y="3120"/>
              <a:ext cx="240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94" name="Line 63"/>
            <p:cNvSpPr>
              <a:spLocks noChangeShapeType="1"/>
            </p:cNvSpPr>
            <p:nvPr/>
          </p:nvSpPr>
          <p:spPr bwMode="auto">
            <a:xfrm flipV="1">
              <a:off x="4320" y="3120"/>
              <a:ext cx="48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95" name="Line 64"/>
            <p:cNvSpPr>
              <a:spLocks noChangeShapeType="1"/>
            </p:cNvSpPr>
            <p:nvPr/>
          </p:nvSpPr>
          <p:spPr bwMode="auto">
            <a:xfrm>
              <a:off x="4608" y="3120"/>
              <a:ext cx="48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96" name="Line 65"/>
            <p:cNvSpPr>
              <a:spLocks noChangeShapeType="1"/>
            </p:cNvSpPr>
            <p:nvPr/>
          </p:nvSpPr>
          <p:spPr bwMode="auto">
            <a:xfrm>
              <a:off x="4320" y="3216"/>
              <a:ext cx="48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97" name="Line 66"/>
            <p:cNvSpPr>
              <a:spLocks noChangeShapeType="1"/>
            </p:cNvSpPr>
            <p:nvPr/>
          </p:nvSpPr>
          <p:spPr bwMode="auto">
            <a:xfrm flipV="1">
              <a:off x="4608" y="3216"/>
              <a:ext cx="48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56707" name="Text Box 67"/>
            <p:cNvSpPr txBox="1">
              <a:spLocks noChangeArrowheads="1"/>
            </p:cNvSpPr>
            <p:nvPr/>
          </p:nvSpPr>
          <p:spPr bwMode="auto">
            <a:xfrm>
              <a:off x="4848" y="2016"/>
              <a:ext cx="768" cy="577"/>
            </a:xfrm>
            <a:prstGeom prst="rect">
              <a:avLst/>
            </a:prstGeom>
            <a:solidFill>
              <a:srgbClr val="FFFFE7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dirty="0">
                  <a:latin typeface="Arial" charset="0"/>
                </a:rPr>
                <a:t>A Nested Parallel region</a:t>
              </a:r>
            </a:p>
          </p:txBody>
        </p:sp>
        <p:sp>
          <p:nvSpPr>
            <p:cNvPr id="22599" name="Line 68"/>
            <p:cNvSpPr>
              <a:spLocks noChangeShapeType="1"/>
            </p:cNvSpPr>
            <p:nvPr/>
          </p:nvSpPr>
          <p:spPr bwMode="auto">
            <a:xfrm flipH="1">
              <a:off x="4656" y="2592"/>
              <a:ext cx="57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69"/>
          <p:cNvGrpSpPr>
            <a:grpSpLocks/>
          </p:cNvGrpSpPr>
          <p:nvPr/>
        </p:nvGrpSpPr>
        <p:grpSpPr bwMode="auto">
          <a:xfrm>
            <a:off x="2971800" y="4876801"/>
            <a:ext cx="6858000" cy="1814513"/>
            <a:chOff x="912" y="3072"/>
            <a:chExt cx="4320" cy="1143"/>
          </a:xfrm>
        </p:grpSpPr>
        <p:sp>
          <p:nvSpPr>
            <p:cNvPr id="22587" name="Text Box 70"/>
            <p:cNvSpPr txBox="1">
              <a:spLocks noChangeArrowheads="1"/>
            </p:cNvSpPr>
            <p:nvPr/>
          </p:nvSpPr>
          <p:spPr bwMode="auto">
            <a:xfrm>
              <a:off x="2016" y="3888"/>
              <a:ext cx="240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Arial Unicode MS" pitchFamily="34" charset="-128"/>
                </a:rPr>
                <a:t>Sequential Parts</a:t>
              </a:r>
            </a:p>
          </p:txBody>
        </p:sp>
        <p:sp>
          <p:nvSpPr>
            <p:cNvPr id="22588" name="Line 71"/>
            <p:cNvSpPr>
              <a:spLocks noChangeShapeType="1"/>
            </p:cNvSpPr>
            <p:nvPr/>
          </p:nvSpPr>
          <p:spPr bwMode="auto">
            <a:xfrm flipV="1">
              <a:off x="4080" y="3120"/>
              <a:ext cx="1152" cy="9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89" name="Line 72"/>
            <p:cNvSpPr>
              <a:spLocks noChangeShapeType="1"/>
            </p:cNvSpPr>
            <p:nvPr/>
          </p:nvSpPr>
          <p:spPr bwMode="auto">
            <a:xfrm flipV="1">
              <a:off x="3504" y="3120"/>
              <a:ext cx="288" cy="7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90" name="Line 73"/>
            <p:cNvSpPr>
              <a:spLocks noChangeShapeType="1"/>
            </p:cNvSpPr>
            <p:nvPr/>
          </p:nvSpPr>
          <p:spPr bwMode="auto">
            <a:xfrm flipH="1" flipV="1">
              <a:off x="912" y="3072"/>
              <a:ext cx="1211" cy="8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91" name="Line 74"/>
            <p:cNvSpPr>
              <a:spLocks noChangeShapeType="1"/>
            </p:cNvSpPr>
            <p:nvPr/>
          </p:nvSpPr>
          <p:spPr bwMode="auto">
            <a:xfrm flipH="1" flipV="1">
              <a:off x="2352" y="3120"/>
              <a:ext cx="240" cy="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1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BD1B93-E3AE-4640-A4D9-5694853AADBB}" type="slidenum">
              <a:rPr lang="zh-CN" altLang="en-US"/>
              <a:pPr>
                <a:defRPr/>
              </a:pPr>
              <a:t>16</a:t>
            </a:fld>
            <a:endParaRPr lang="en-US" altLang="zh-CN" dirty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9000"/>
              </a:lnSpc>
            </a:pPr>
            <a:r>
              <a:rPr lang="en-US" altLang="zh-CN" sz="3200" dirty="0">
                <a:ea typeface="SimSun" pitchFamily="2" charset="-122"/>
              </a:rPr>
              <a:t>Thread creation: Parallel regions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5460" y="1070770"/>
            <a:ext cx="8991600" cy="1682750"/>
          </a:xfrm>
          <a:noFill/>
        </p:spPr>
        <p:txBody>
          <a:bodyPr/>
          <a:lstStyle/>
          <a:p>
            <a:pPr eaLnBrk="1" hangingPunct="1">
              <a:lnSpc>
                <a:spcPct val="94000"/>
              </a:lnSpc>
            </a:pPr>
            <a:r>
              <a:rPr lang="en-US" altLang="zh-CN" dirty="0">
                <a:ea typeface="SimSun" pitchFamily="2" charset="-122"/>
              </a:rPr>
              <a:t>You create threads in </a:t>
            </a:r>
            <a:r>
              <a:rPr lang="en-US" altLang="zh-CN" dirty="0" err="1">
                <a:ea typeface="SimSun" pitchFamily="2" charset="-122"/>
              </a:rPr>
              <a:t>OpenMP</a:t>
            </a:r>
            <a:r>
              <a:rPr lang="en-US" altLang="zh-CN" dirty="0">
                <a:ea typeface="SimSun" pitchFamily="2" charset="-122"/>
              </a:rPr>
              <a:t>* with the parallel construct.</a:t>
            </a:r>
          </a:p>
          <a:p>
            <a:pPr eaLnBrk="1" hangingPunct="1">
              <a:lnSpc>
                <a:spcPct val="94000"/>
              </a:lnSpc>
            </a:pPr>
            <a:r>
              <a:rPr lang="en-US" altLang="zh-CN" dirty="0">
                <a:ea typeface="SimSun" pitchFamily="2" charset="-122"/>
              </a:rPr>
              <a:t>For example, To create a 4 thread Parallel region:</a:t>
            </a:r>
          </a:p>
        </p:txBody>
      </p:sp>
      <p:sp>
        <p:nvSpPr>
          <p:cNvPr id="23557" name="Rectangle 4"/>
          <p:cNvSpPr>
            <a:spLocks noChangeArrowheads="1"/>
          </p:cNvSpPr>
          <p:nvPr/>
        </p:nvSpPr>
        <p:spPr bwMode="auto">
          <a:xfrm>
            <a:off x="3886200" y="2488958"/>
            <a:ext cx="5638800" cy="2247411"/>
          </a:xfrm>
          <a:prstGeom prst="rect">
            <a:avLst/>
          </a:prstGeom>
          <a:solidFill>
            <a:srgbClr val="F9F9F9"/>
          </a:solidFill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Arial" charset="0"/>
              </a:rPr>
              <a:t>double A[1000];</a:t>
            </a:r>
            <a:br>
              <a:rPr lang="en-US" altLang="zh-CN" sz="2000" dirty="0">
                <a:latin typeface="Arial" charset="0"/>
              </a:rPr>
            </a:br>
            <a:r>
              <a:rPr lang="en-US" altLang="zh-CN" sz="2000" dirty="0" err="1">
                <a:latin typeface="Arial" charset="0"/>
              </a:rPr>
              <a:t>omp_set_num_threads</a:t>
            </a:r>
            <a:r>
              <a:rPr lang="en-US" altLang="zh-CN" sz="2000" dirty="0">
                <a:latin typeface="Arial" charset="0"/>
              </a:rPr>
              <a:t>(4);</a:t>
            </a:r>
            <a:br>
              <a:rPr lang="en-US" altLang="zh-CN" sz="2000" dirty="0">
                <a:latin typeface="Arial" charset="0"/>
              </a:rPr>
            </a:br>
            <a:r>
              <a:rPr lang="en-US" altLang="zh-CN" sz="2000" dirty="0">
                <a:latin typeface="Arial" charset="0"/>
              </a:rPr>
              <a:t>#pragma </a:t>
            </a:r>
            <a:r>
              <a:rPr lang="en-US" altLang="zh-CN" sz="2000" dirty="0" err="1">
                <a:latin typeface="Arial" charset="0"/>
              </a:rPr>
              <a:t>omp</a:t>
            </a:r>
            <a:r>
              <a:rPr lang="en-US" altLang="zh-CN" sz="2000" dirty="0">
                <a:latin typeface="Arial" charset="0"/>
              </a:rPr>
              <a:t> parallel</a:t>
            </a:r>
            <a:br>
              <a:rPr lang="en-US" altLang="zh-CN" sz="2000" dirty="0">
                <a:latin typeface="Arial" charset="0"/>
              </a:rPr>
            </a:br>
            <a:r>
              <a:rPr lang="en-US" altLang="zh-CN" sz="2000" dirty="0">
                <a:latin typeface="Arial" charset="0"/>
              </a:rPr>
              <a:t>{</a:t>
            </a:r>
            <a:br>
              <a:rPr lang="en-US" altLang="zh-CN" sz="2000" dirty="0">
                <a:latin typeface="Arial" charset="0"/>
              </a:rPr>
            </a:br>
            <a:r>
              <a:rPr lang="en-US" altLang="zh-CN" sz="2000" dirty="0">
                <a:latin typeface="Arial" charset="0"/>
              </a:rPr>
              <a:t>	</a:t>
            </a:r>
            <a:r>
              <a:rPr lang="en-US" altLang="zh-CN" sz="2000" dirty="0" err="1">
                <a:latin typeface="Arial" charset="0"/>
              </a:rPr>
              <a:t>int</a:t>
            </a:r>
            <a:r>
              <a:rPr lang="en-US" altLang="zh-CN" sz="2000" dirty="0">
                <a:latin typeface="Arial" charset="0"/>
              </a:rPr>
              <a:t> ID = </a:t>
            </a:r>
            <a:r>
              <a:rPr lang="en-US" altLang="zh-CN" sz="2000" dirty="0" err="1">
                <a:latin typeface="Arial" charset="0"/>
              </a:rPr>
              <a:t>omp_get_thread_num</a:t>
            </a:r>
            <a:r>
              <a:rPr lang="en-US" altLang="zh-CN" sz="2000" dirty="0">
                <a:latin typeface="Arial" charset="0"/>
              </a:rPr>
              <a:t>();</a:t>
            </a:r>
            <a:br>
              <a:rPr lang="en-US" altLang="zh-CN" sz="2000" dirty="0">
                <a:latin typeface="Arial" charset="0"/>
              </a:rPr>
            </a:br>
            <a:r>
              <a:rPr lang="en-US" altLang="zh-CN" sz="2000" dirty="0">
                <a:latin typeface="Arial" charset="0"/>
              </a:rPr>
              <a:t>    	pooh(ID,A);</a:t>
            </a:r>
            <a:br>
              <a:rPr lang="en-US" altLang="zh-CN" sz="2000" dirty="0">
                <a:latin typeface="Arial" charset="0"/>
              </a:rPr>
            </a:br>
            <a:r>
              <a:rPr lang="en-US" altLang="zh-CN" sz="2000" dirty="0">
                <a:latin typeface="Arial" charset="0"/>
              </a:rPr>
              <a:t>}</a:t>
            </a:r>
          </a:p>
        </p:txBody>
      </p:sp>
      <p:sp>
        <p:nvSpPr>
          <p:cNvPr id="1641477" name="Rectangle 5"/>
          <p:cNvSpPr>
            <a:spLocks noChangeArrowheads="1"/>
          </p:cNvSpPr>
          <p:nvPr/>
        </p:nvSpPr>
        <p:spPr bwMode="auto">
          <a:xfrm>
            <a:off x="1752601" y="5791200"/>
            <a:ext cx="86836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225425" indent="-225425" fontAlgn="base">
              <a:lnSpc>
                <a:spcPct val="94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•"/>
              <a:defRPr/>
            </a:pPr>
            <a:r>
              <a:rPr lang="en-US" altLang="zh-CN" sz="2400" dirty="0">
                <a:latin typeface="Arial" pitchFamily="34" charset="0"/>
                <a:ea typeface="SimSun" pitchFamily="2" charset="-122"/>
              </a:rPr>
              <a:t>Each thread calls pooh(ID,A) for ID = 0 to 3</a:t>
            </a:r>
          </a:p>
        </p:txBody>
      </p:sp>
      <p:sp>
        <p:nvSpPr>
          <p:cNvPr id="1641478" name="Rectangle 6"/>
          <p:cNvSpPr>
            <a:spLocks noChangeArrowheads="1"/>
          </p:cNvSpPr>
          <p:nvPr/>
        </p:nvSpPr>
        <p:spPr bwMode="auto">
          <a:xfrm>
            <a:off x="1905000" y="2793757"/>
            <a:ext cx="1676400" cy="2286000"/>
          </a:xfrm>
          <a:prstGeom prst="rect">
            <a:avLst/>
          </a:prstGeom>
          <a:solidFill>
            <a:srgbClr val="FFFFE7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2075" tIns="46038" rIns="92075" bIns="46038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000" dirty="0">
                <a:latin typeface="Arial" charset="0"/>
              </a:rPr>
              <a:t>Each thread executes  a copy of the code</a:t>
            </a:r>
            <a:r>
              <a:rPr lang="en-US" altLang="zh-CN" dirty="0">
                <a:latin typeface="Arial" charset="0"/>
              </a:rPr>
              <a:t> </a:t>
            </a:r>
            <a:r>
              <a:rPr lang="en-US" altLang="zh-CN" sz="2000" dirty="0">
                <a:latin typeface="Arial" charset="0"/>
              </a:rPr>
              <a:t>within the structured block</a:t>
            </a:r>
            <a:endParaRPr lang="en-US" altLang="zh-CN" dirty="0">
              <a:latin typeface="Arial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010400" y="2488958"/>
            <a:ext cx="3657600" cy="2682875"/>
            <a:chOff x="3456" y="1920"/>
            <a:chExt cx="2304" cy="1690"/>
          </a:xfrm>
        </p:grpSpPr>
        <p:sp>
          <p:nvSpPr>
            <p:cNvPr id="1641479" name="Text Box 7"/>
            <p:cNvSpPr txBox="1">
              <a:spLocks noChangeArrowheads="1"/>
            </p:cNvSpPr>
            <p:nvPr/>
          </p:nvSpPr>
          <p:spPr bwMode="auto">
            <a:xfrm>
              <a:off x="4224" y="1920"/>
              <a:ext cx="1536" cy="634"/>
            </a:xfrm>
            <a:prstGeom prst="rect">
              <a:avLst/>
            </a:prstGeom>
            <a:solidFill>
              <a:srgbClr val="FFFFE7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altLang="zh-CN" sz="2000" dirty="0">
                  <a:latin typeface="Arial" charset="0"/>
                </a:rPr>
                <a:t>Runtime function to request a certain number of threads</a:t>
              </a:r>
            </a:p>
          </p:txBody>
        </p:sp>
        <p:sp>
          <p:nvSpPr>
            <p:cNvPr id="23563" name="Line 8"/>
            <p:cNvSpPr>
              <a:spLocks noChangeShapeType="1"/>
            </p:cNvSpPr>
            <p:nvPr/>
          </p:nvSpPr>
          <p:spPr bwMode="auto">
            <a:xfrm flipH="1">
              <a:off x="3456" y="2208"/>
              <a:ext cx="768" cy="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481" name="Text Box 9"/>
            <p:cNvSpPr txBox="1">
              <a:spLocks noChangeArrowheads="1"/>
            </p:cNvSpPr>
            <p:nvPr/>
          </p:nvSpPr>
          <p:spPr bwMode="auto">
            <a:xfrm>
              <a:off x="4080" y="3168"/>
              <a:ext cx="1680" cy="442"/>
            </a:xfrm>
            <a:prstGeom prst="rect">
              <a:avLst/>
            </a:prstGeom>
            <a:solidFill>
              <a:srgbClr val="FFFFE7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altLang="zh-CN" sz="2000" dirty="0">
                  <a:latin typeface="Arial" charset="0"/>
                </a:rPr>
                <a:t>Runtime function returning a thread ID</a:t>
              </a:r>
            </a:p>
          </p:txBody>
        </p:sp>
        <p:sp>
          <p:nvSpPr>
            <p:cNvPr id="23565" name="Line 10"/>
            <p:cNvSpPr>
              <a:spLocks noChangeShapeType="1"/>
            </p:cNvSpPr>
            <p:nvPr/>
          </p:nvSpPr>
          <p:spPr bwMode="auto">
            <a:xfrm flipH="1" flipV="1">
              <a:off x="3600" y="2976"/>
              <a:ext cx="432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561" name="Text Box 11"/>
          <p:cNvSpPr txBox="1">
            <a:spLocks noChangeArrowheads="1"/>
          </p:cNvSpPr>
          <p:nvPr/>
        </p:nvSpPr>
        <p:spPr bwMode="auto">
          <a:xfrm>
            <a:off x="1676400" y="6607176"/>
            <a:ext cx="8991600" cy="2444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000">
                <a:latin typeface="Arial" charset="0"/>
              </a:rPr>
              <a:t>* </a:t>
            </a:r>
            <a:r>
              <a:rPr lang="en-US" altLang="zh-CN" sz="1000">
                <a:latin typeface="Arial" charset="0"/>
              </a:rPr>
              <a:t>The name “OpenMP” is the property of the OpenMP Architecture Review Board</a:t>
            </a:r>
          </a:p>
        </p:txBody>
      </p:sp>
    </p:spTree>
    <p:extLst>
      <p:ext uri="{BB962C8B-B14F-4D97-AF65-F5344CB8AC3E}">
        <p14:creationId xmlns:p14="http://schemas.microsoft.com/office/powerpoint/2010/main" val="4217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984375" y="247650"/>
            <a:ext cx="8496300" cy="666750"/>
          </a:xfrm>
          <a:noFill/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9000"/>
              </a:lnSpc>
            </a:pPr>
            <a:r>
              <a:rPr lang="en-US" altLang="zh-CN" sz="3200" dirty="0">
                <a:ea typeface="SimSun" pitchFamily="2" charset="-122"/>
              </a:rPr>
              <a:t>Thread creation: Parallel regions 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676400" y="1490523"/>
            <a:ext cx="4556192" cy="887413"/>
          </a:xfrm>
          <a:noFill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4000"/>
              </a:lnSpc>
            </a:pPr>
            <a:r>
              <a:rPr lang="en-US" altLang="zh-CN" sz="2400" dirty="0">
                <a:ea typeface="SimSun" pitchFamily="2" charset="-122"/>
              </a:rPr>
              <a:t>Each thread executes the same code redundantly.</a:t>
            </a:r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6998805" y="1149280"/>
            <a:ext cx="4648200" cy="2679700"/>
          </a:xfrm>
          <a:prstGeom prst="rect">
            <a:avLst/>
          </a:prstGeom>
          <a:solidFill>
            <a:srgbClr val="FBFFB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zh-CN" altLang="en-US" dirty="0">
                <a:latin typeface="Courier" pitchFamily="49" charset="0"/>
              </a:rPr>
              <a:t>	</a:t>
            </a:r>
            <a:r>
              <a:rPr lang="en-US" altLang="zh-CN" sz="2000" dirty="0">
                <a:latin typeface="Arial" charset="0"/>
              </a:rPr>
              <a:t>double A[1000];</a:t>
            </a:r>
            <a:br>
              <a:rPr lang="en-US" altLang="zh-CN" sz="2000" dirty="0">
                <a:latin typeface="Arial" charset="0"/>
              </a:rPr>
            </a:br>
            <a:r>
              <a:rPr lang="en-US" altLang="zh-CN" sz="2000" dirty="0" err="1">
                <a:latin typeface="Arial" charset="0"/>
              </a:rPr>
              <a:t>omp_set_num_threads</a:t>
            </a:r>
            <a:r>
              <a:rPr lang="en-US" altLang="zh-CN" sz="2000" dirty="0">
                <a:latin typeface="Arial" charset="0"/>
              </a:rPr>
              <a:t>(4);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000" dirty="0">
                <a:latin typeface="Arial" charset="0"/>
              </a:rPr>
              <a:t>	#pragma </a:t>
            </a:r>
            <a:r>
              <a:rPr lang="en-US" altLang="zh-CN" sz="2000" dirty="0" err="1">
                <a:latin typeface="Arial" charset="0"/>
              </a:rPr>
              <a:t>omp</a:t>
            </a:r>
            <a:r>
              <a:rPr lang="en-US" altLang="zh-CN" sz="2000" dirty="0">
                <a:latin typeface="Arial" charset="0"/>
              </a:rPr>
              <a:t> parallel</a:t>
            </a:r>
            <a:br>
              <a:rPr lang="en-US" altLang="zh-CN" sz="2000" dirty="0">
                <a:latin typeface="Arial" charset="0"/>
              </a:rPr>
            </a:br>
            <a:r>
              <a:rPr lang="en-US" altLang="zh-CN" sz="2000" dirty="0">
                <a:latin typeface="Arial" charset="0"/>
              </a:rPr>
              <a:t>{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000" dirty="0">
                <a:latin typeface="Arial" charset="0"/>
              </a:rPr>
              <a:t>         </a:t>
            </a:r>
            <a:r>
              <a:rPr lang="en-US" altLang="zh-CN" sz="2000" dirty="0" err="1">
                <a:latin typeface="Arial" charset="0"/>
              </a:rPr>
              <a:t>int</a:t>
            </a:r>
            <a:r>
              <a:rPr lang="en-US" altLang="zh-CN" sz="2000" dirty="0">
                <a:latin typeface="Arial" charset="0"/>
              </a:rPr>
              <a:t> ID = </a:t>
            </a:r>
            <a:r>
              <a:rPr lang="en-US" altLang="zh-CN" sz="2000" dirty="0" err="1">
                <a:latin typeface="Arial" charset="0"/>
              </a:rPr>
              <a:t>omp_get_thread_num</a:t>
            </a:r>
            <a:r>
              <a:rPr lang="en-US" altLang="zh-CN" sz="2000" dirty="0">
                <a:latin typeface="Arial" charset="0"/>
              </a:rPr>
              <a:t>();</a:t>
            </a:r>
            <a:br>
              <a:rPr lang="en-US" altLang="zh-CN" sz="2000" dirty="0">
                <a:latin typeface="Arial" charset="0"/>
              </a:rPr>
            </a:br>
            <a:r>
              <a:rPr lang="en-US" altLang="zh-CN" sz="2000" dirty="0">
                <a:latin typeface="Arial" charset="0"/>
              </a:rPr>
              <a:t>    pooh(ID, A);</a:t>
            </a:r>
            <a:br>
              <a:rPr lang="en-US" altLang="zh-CN" sz="2000" dirty="0">
                <a:latin typeface="Arial" charset="0"/>
              </a:rPr>
            </a:br>
            <a:r>
              <a:rPr lang="en-US" altLang="zh-CN" sz="2000" dirty="0">
                <a:latin typeface="Arial" charset="0"/>
              </a:rPr>
              <a:t>}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000" dirty="0">
                <a:latin typeface="Arial" charset="0"/>
              </a:rPr>
              <a:t>	</a:t>
            </a:r>
            <a:r>
              <a:rPr lang="en-US" altLang="zh-CN" sz="2000" dirty="0" err="1">
                <a:latin typeface="Arial" charset="0"/>
              </a:rPr>
              <a:t>printf</a:t>
            </a:r>
            <a:r>
              <a:rPr lang="en-US" altLang="zh-CN" sz="2000" dirty="0">
                <a:latin typeface="Arial" charset="0"/>
              </a:rPr>
              <a:t>(“all done\n”);</a:t>
            </a:r>
          </a:p>
        </p:txBody>
      </p:sp>
      <p:sp>
        <p:nvSpPr>
          <p:cNvPr id="25606" name="Line 5"/>
          <p:cNvSpPr>
            <a:spLocks noChangeShapeType="1"/>
          </p:cNvSpPr>
          <p:nvPr/>
        </p:nvSpPr>
        <p:spPr bwMode="auto">
          <a:xfrm>
            <a:off x="4270375" y="3644901"/>
            <a:ext cx="0" cy="3016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7" name="Rectangle 6"/>
          <p:cNvSpPr>
            <a:spLocks noChangeArrowheads="1"/>
          </p:cNvSpPr>
          <p:nvPr/>
        </p:nvSpPr>
        <p:spPr bwMode="auto">
          <a:xfrm>
            <a:off x="2801938" y="3904900"/>
            <a:ext cx="3119444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>
                <a:latin typeface="Arial" charset="0"/>
              </a:rPr>
              <a:t>omp_set_num_threads(4)</a:t>
            </a:r>
          </a:p>
        </p:txBody>
      </p:sp>
      <p:sp>
        <p:nvSpPr>
          <p:cNvPr id="25608" name="Line 7"/>
          <p:cNvSpPr>
            <a:spLocks noChangeShapeType="1"/>
          </p:cNvSpPr>
          <p:nvPr/>
        </p:nvSpPr>
        <p:spPr bwMode="auto">
          <a:xfrm>
            <a:off x="4278313" y="4356101"/>
            <a:ext cx="0" cy="530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Line 8"/>
          <p:cNvSpPr>
            <a:spLocks noChangeShapeType="1"/>
          </p:cNvSpPr>
          <p:nvPr/>
        </p:nvSpPr>
        <p:spPr bwMode="auto">
          <a:xfrm>
            <a:off x="4281489" y="4581525"/>
            <a:ext cx="43402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0" name="Rectangle 9"/>
          <p:cNvSpPr>
            <a:spLocks noChangeArrowheads="1"/>
          </p:cNvSpPr>
          <p:nvPr/>
        </p:nvSpPr>
        <p:spPr bwMode="auto">
          <a:xfrm>
            <a:off x="5245100" y="4920900"/>
            <a:ext cx="1311256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>
                <a:latin typeface="Arial" charset="0"/>
              </a:rPr>
              <a:t>pooh(1,A)</a:t>
            </a:r>
          </a:p>
        </p:txBody>
      </p:sp>
      <p:sp>
        <p:nvSpPr>
          <p:cNvPr id="25611" name="Rectangle 10"/>
          <p:cNvSpPr>
            <a:spLocks noChangeArrowheads="1"/>
          </p:cNvSpPr>
          <p:nvPr/>
        </p:nvSpPr>
        <p:spPr bwMode="auto">
          <a:xfrm>
            <a:off x="6705600" y="4920900"/>
            <a:ext cx="1311256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>
                <a:latin typeface="Arial" charset="0"/>
              </a:rPr>
              <a:t>pooh(2,A)</a:t>
            </a:r>
          </a:p>
        </p:txBody>
      </p:sp>
      <p:sp>
        <p:nvSpPr>
          <p:cNvPr id="25612" name="Rectangle 11"/>
          <p:cNvSpPr>
            <a:spLocks noChangeArrowheads="1"/>
          </p:cNvSpPr>
          <p:nvPr/>
        </p:nvSpPr>
        <p:spPr bwMode="auto">
          <a:xfrm>
            <a:off x="8089900" y="4920900"/>
            <a:ext cx="1311256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>
                <a:latin typeface="Arial" charset="0"/>
              </a:rPr>
              <a:t>pooh(3,A)</a:t>
            </a:r>
          </a:p>
        </p:txBody>
      </p:sp>
      <p:sp>
        <p:nvSpPr>
          <p:cNvPr id="25613" name="Line 12"/>
          <p:cNvSpPr>
            <a:spLocks noChangeShapeType="1"/>
          </p:cNvSpPr>
          <p:nvPr/>
        </p:nvSpPr>
        <p:spPr bwMode="auto">
          <a:xfrm>
            <a:off x="4265613" y="5321301"/>
            <a:ext cx="0" cy="6826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4" name="Line 13"/>
          <p:cNvSpPr>
            <a:spLocks noChangeShapeType="1"/>
          </p:cNvSpPr>
          <p:nvPr/>
        </p:nvSpPr>
        <p:spPr bwMode="auto">
          <a:xfrm>
            <a:off x="5878513" y="4584701"/>
            <a:ext cx="0" cy="3016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5" name="Line 14"/>
          <p:cNvSpPr>
            <a:spLocks noChangeShapeType="1"/>
          </p:cNvSpPr>
          <p:nvPr/>
        </p:nvSpPr>
        <p:spPr bwMode="auto">
          <a:xfrm>
            <a:off x="7326313" y="4584701"/>
            <a:ext cx="0" cy="3016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6" name="Line 15"/>
          <p:cNvSpPr>
            <a:spLocks noChangeShapeType="1"/>
          </p:cNvSpPr>
          <p:nvPr/>
        </p:nvSpPr>
        <p:spPr bwMode="auto">
          <a:xfrm>
            <a:off x="8621713" y="4584701"/>
            <a:ext cx="0" cy="3016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7" name="Line 16"/>
          <p:cNvSpPr>
            <a:spLocks noChangeShapeType="1"/>
          </p:cNvSpPr>
          <p:nvPr/>
        </p:nvSpPr>
        <p:spPr bwMode="auto">
          <a:xfrm>
            <a:off x="4268789" y="5699125"/>
            <a:ext cx="43402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8" name="Line 17"/>
          <p:cNvSpPr>
            <a:spLocks noChangeShapeType="1"/>
          </p:cNvSpPr>
          <p:nvPr/>
        </p:nvSpPr>
        <p:spPr bwMode="auto">
          <a:xfrm>
            <a:off x="5865813" y="5321301"/>
            <a:ext cx="0" cy="377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9" name="Line 18"/>
          <p:cNvSpPr>
            <a:spLocks noChangeShapeType="1"/>
          </p:cNvSpPr>
          <p:nvPr/>
        </p:nvSpPr>
        <p:spPr bwMode="auto">
          <a:xfrm>
            <a:off x="7313613" y="5321301"/>
            <a:ext cx="0" cy="377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0" name="Rectangle 19"/>
          <p:cNvSpPr>
            <a:spLocks noChangeArrowheads="1"/>
          </p:cNvSpPr>
          <p:nvPr/>
        </p:nvSpPr>
        <p:spPr bwMode="auto">
          <a:xfrm>
            <a:off x="3200400" y="5941662"/>
            <a:ext cx="2277868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>
                <a:latin typeface="Arial" charset="0"/>
              </a:rPr>
              <a:t>printf(“all done\n”);</a:t>
            </a:r>
          </a:p>
        </p:txBody>
      </p:sp>
      <p:sp>
        <p:nvSpPr>
          <p:cNvPr id="25621" name="Line 20"/>
          <p:cNvSpPr>
            <a:spLocks noChangeShapeType="1"/>
          </p:cNvSpPr>
          <p:nvPr/>
        </p:nvSpPr>
        <p:spPr bwMode="auto">
          <a:xfrm>
            <a:off x="8609013" y="5321301"/>
            <a:ext cx="0" cy="377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2" name="Rectangle 21"/>
          <p:cNvSpPr>
            <a:spLocks noChangeArrowheads="1"/>
          </p:cNvSpPr>
          <p:nvPr/>
        </p:nvSpPr>
        <p:spPr bwMode="auto">
          <a:xfrm>
            <a:off x="3670300" y="4920900"/>
            <a:ext cx="1311256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>
                <a:latin typeface="Arial" charset="0"/>
              </a:rPr>
              <a:t>pooh(0,A)</a:t>
            </a:r>
          </a:p>
        </p:txBody>
      </p:sp>
      <p:sp>
        <p:nvSpPr>
          <p:cNvPr id="25623" name="Rectangle 22"/>
          <p:cNvSpPr>
            <a:spLocks noChangeArrowheads="1"/>
          </p:cNvSpPr>
          <p:nvPr/>
        </p:nvSpPr>
        <p:spPr bwMode="auto">
          <a:xfrm>
            <a:off x="3300413" y="3155600"/>
            <a:ext cx="1967142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>
                <a:latin typeface="Arial" charset="0"/>
              </a:rPr>
              <a:t>double A[1000];</a:t>
            </a:r>
          </a:p>
        </p:txBody>
      </p:sp>
      <p:sp>
        <p:nvSpPr>
          <p:cNvPr id="25624" name="Line 23"/>
          <p:cNvSpPr>
            <a:spLocks noChangeShapeType="1"/>
          </p:cNvSpPr>
          <p:nvPr/>
        </p:nvSpPr>
        <p:spPr bwMode="auto">
          <a:xfrm>
            <a:off x="4270375" y="2895601"/>
            <a:ext cx="0" cy="3016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3544" name="Rectangle 24"/>
          <p:cNvSpPr>
            <a:spLocks noChangeArrowheads="1"/>
          </p:cNvSpPr>
          <p:nvPr/>
        </p:nvSpPr>
        <p:spPr bwMode="auto">
          <a:xfrm>
            <a:off x="732971" y="4781490"/>
            <a:ext cx="2628899" cy="923972"/>
          </a:xfrm>
          <a:prstGeom prst="rect">
            <a:avLst/>
          </a:prstGeom>
          <a:solidFill>
            <a:srgbClr val="FFFFE7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 lIns="92075" tIns="46038" rIns="92075" bIns="46038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dirty="0">
                <a:latin typeface="Arial" charset="0"/>
              </a:rPr>
              <a:t>A single copy of A is shared between all threads.</a:t>
            </a:r>
          </a:p>
        </p:txBody>
      </p:sp>
      <p:sp>
        <p:nvSpPr>
          <p:cNvPr id="25626" name="Line 25"/>
          <p:cNvSpPr>
            <a:spLocks noChangeShapeType="1"/>
          </p:cNvSpPr>
          <p:nvPr/>
        </p:nvSpPr>
        <p:spPr bwMode="auto">
          <a:xfrm flipV="1">
            <a:off x="3354388" y="5181600"/>
            <a:ext cx="30321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3546" name="Rectangle 26"/>
          <p:cNvSpPr>
            <a:spLocks noChangeArrowheads="1"/>
          </p:cNvSpPr>
          <p:nvPr/>
        </p:nvSpPr>
        <p:spPr bwMode="auto">
          <a:xfrm>
            <a:off x="5715000" y="5835148"/>
            <a:ext cx="5219178" cy="641350"/>
          </a:xfrm>
          <a:prstGeom prst="rect">
            <a:avLst/>
          </a:prstGeom>
          <a:solidFill>
            <a:srgbClr val="FFFFE7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 lIns="92075" tIns="46038" rIns="92075" bIns="46038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dirty="0">
                <a:latin typeface="Arial" charset="0"/>
              </a:rPr>
              <a:t>Threads wait  here  for all threads to finish before proceeding (i.e., a </a:t>
            </a:r>
            <a:r>
              <a:rPr lang="en-US" altLang="zh-CN" i="1" dirty="0">
                <a:latin typeface="Arial" charset="0"/>
              </a:rPr>
              <a:t>barrier</a:t>
            </a:r>
            <a:r>
              <a:rPr lang="en-US" altLang="zh-CN" dirty="0">
                <a:latin typeface="Arial" charset="0"/>
              </a:rPr>
              <a:t>)</a:t>
            </a:r>
          </a:p>
        </p:txBody>
      </p:sp>
      <p:sp>
        <p:nvSpPr>
          <p:cNvPr id="25628" name="Line 27"/>
          <p:cNvSpPr>
            <a:spLocks noChangeShapeType="1"/>
          </p:cNvSpPr>
          <p:nvPr/>
        </p:nvSpPr>
        <p:spPr bwMode="auto">
          <a:xfrm flipH="1" flipV="1">
            <a:off x="4343400" y="5715000"/>
            <a:ext cx="13716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9" name="Text Box 29"/>
          <p:cNvSpPr txBox="1">
            <a:spLocks noChangeArrowheads="1"/>
          </p:cNvSpPr>
          <p:nvPr/>
        </p:nvSpPr>
        <p:spPr bwMode="auto">
          <a:xfrm>
            <a:off x="1676400" y="6607176"/>
            <a:ext cx="8991600" cy="2444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000">
                <a:latin typeface="Arial" charset="0"/>
              </a:rPr>
              <a:t>* </a:t>
            </a:r>
            <a:r>
              <a:rPr lang="en-US" altLang="zh-CN" sz="1000">
                <a:latin typeface="Arial" charset="0"/>
              </a:rPr>
              <a:t>The name “OpenMP” is the property of the OpenMP Architecture Review Board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BA8D7CDD-CF62-9143-9875-5A3EB9A55320}"/>
              </a:ext>
            </a:extLst>
          </p:cNvPr>
          <p:cNvSpPr txBox="1">
            <a:spLocks/>
          </p:cNvSpPr>
          <p:nvPr/>
        </p:nvSpPr>
        <p:spPr>
          <a:xfrm>
            <a:off x="11102009" y="6579704"/>
            <a:ext cx="1089992" cy="278296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54BD1B93-E3AE-4640-A4D9-5694853AADBB}" type="slidenum">
              <a:rPr lang="zh-CN" altLang="en-US" sz="1000" smtClean="0"/>
              <a:pPr algn="r">
                <a:defRPr/>
              </a:pPr>
              <a:t>17</a:t>
            </a:fld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310700751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BD1B93-E3AE-4640-A4D9-5694853AADBB}" type="slidenum">
              <a:rPr lang="zh-CN" altLang="en-US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545112" y="234920"/>
            <a:ext cx="9084789" cy="889000"/>
          </a:xfrm>
          <a:noFill/>
        </p:spPr>
        <p:txBody>
          <a:bodyPr/>
          <a:lstStyle/>
          <a:p>
            <a:pPr eaLnBrk="1" hangingPunct="1">
              <a:lnSpc>
                <a:spcPct val="89000"/>
              </a:lnSpc>
            </a:pPr>
            <a:r>
              <a:rPr lang="en-US" altLang="zh-CN" sz="3200" dirty="0">
                <a:ea typeface="SimSun" pitchFamily="2" charset="-122"/>
              </a:rPr>
              <a:t>Thread creation: </a:t>
            </a:r>
            <a:r>
              <a:rPr lang="en-US" altLang="zh-CN" sz="2400" dirty="0">
                <a:ea typeface="SimSun" pitchFamily="2" charset="-122"/>
              </a:rPr>
              <a:t>How many threads did you actually get?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5989" y="898696"/>
            <a:ext cx="10947748" cy="1847356"/>
          </a:xfrm>
          <a:noFill/>
        </p:spPr>
        <p:txBody>
          <a:bodyPr/>
          <a:lstStyle/>
          <a:p>
            <a:pPr eaLnBrk="1" hangingPunct="1">
              <a:lnSpc>
                <a:spcPct val="94000"/>
              </a:lnSpc>
            </a:pPr>
            <a:r>
              <a:rPr lang="en-US" altLang="zh-CN" sz="2000" dirty="0">
                <a:ea typeface="SimSun" pitchFamily="2" charset="-122"/>
              </a:rPr>
              <a:t>Request a number of threads with </a:t>
            </a:r>
            <a:r>
              <a:rPr lang="en-US" altLang="zh-CN" sz="2000" dirty="0" err="1">
                <a:ea typeface="SimSun" pitchFamily="2" charset="-122"/>
              </a:rPr>
              <a:t>omp_set_num_threads</a:t>
            </a:r>
            <a:r>
              <a:rPr lang="en-US" altLang="zh-CN" sz="2000" dirty="0">
                <a:ea typeface="SimSun" pitchFamily="2" charset="-122"/>
              </a:rPr>
              <a:t>()</a:t>
            </a:r>
          </a:p>
          <a:p>
            <a:pPr eaLnBrk="1" hangingPunct="1">
              <a:lnSpc>
                <a:spcPct val="94000"/>
              </a:lnSpc>
            </a:pPr>
            <a:r>
              <a:rPr lang="en-US" altLang="zh-CN" sz="2000" dirty="0">
                <a:ea typeface="SimSun" pitchFamily="2" charset="-122"/>
              </a:rPr>
              <a:t>The number requested may not be the number you actually get.</a:t>
            </a:r>
          </a:p>
          <a:p>
            <a:pPr lvl="1" eaLnBrk="1" hangingPunct="1">
              <a:lnSpc>
                <a:spcPct val="94000"/>
              </a:lnSpc>
            </a:pPr>
            <a:r>
              <a:rPr lang="en-US" altLang="zh-CN" dirty="0">
                <a:ea typeface="SimSun" pitchFamily="2" charset="-122"/>
              </a:rPr>
              <a:t>An implementation may silently give you fewer threads than you requested.</a:t>
            </a:r>
          </a:p>
          <a:p>
            <a:pPr lvl="1" eaLnBrk="1" hangingPunct="1">
              <a:lnSpc>
                <a:spcPct val="94000"/>
              </a:lnSpc>
            </a:pPr>
            <a:r>
              <a:rPr lang="en-US" altLang="zh-CN" dirty="0">
                <a:ea typeface="SimSun" pitchFamily="2" charset="-122"/>
              </a:rPr>
              <a:t>Once a team of threads has launched, it will not be reduced.</a:t>
            </a:r>
          </a:p>
        </p:txBody>
      </p:sp>
      <p:sp>
        <p:nvSpPr>
          <p:cNvPr id="23557" name="Rectangle 4"/>
          <p:cNvSpPr>
            <a:spLocks noChangeArrowheads="1"/>
          </p:cNvSpPr>
          <p:nvPr/>
        </p:nvSpPr>
        <p:spPr bwMode="auto">
          <a:xfrm>
            <a:off x="3849584" y="3027967"/>
            <a:ext cx="5638800" cy="2709076"/>
          </a:xfrm>
          <a:prstGeom prst="rect">
            <a:avLst/>
          </a:prstGeom>
          <a:solidFill>
            <a:srgbClr val="F9F9F9"/>
          </a:solidFill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Arial" charset="0"/>
              </a:rPr>
              <a:t>double A[1000];</a:t>
            </a:r>
            <a:br>
              <a:rPr lang="en-US" altLang="zh-CN" sz="2000" dirty="0">
                <a:latin typeface="Arial" charset="0"/>
              </a:rPr>
            </a:br>
            <a:r>
              <a:rPr lang="en-US" altLang="zh-CN" sz="2000" dirty="0" err="1">
                <a:latin typeface="Arial" charset="0"/>
              </a:rPr>
              <a:t>omp_set_num_threads</a:t>
            </a:r>
            <a:r>
              <a:rPr lang="en-US" altLang="zh-CN" sz="2000" dirty="0">
                <a:latin typeface="Arial" charset="0"/>
              </a:rPr>
              <a:t>(4);</a:t>
            </a:r>
            <a:br>
              <a:rPr lang="en-US" altLang="zh-CN" sz="2000" dirty="0">
                <a:latin typeface="Arial" charset="0"/>
              </a:rPr>
            </a:br>
            <a:r>
              <a:rPr lang="en-US" altLang="zh-CN" sz="2000" dirty="0">
                <a:latin typeface="Arial" charset="0"/>
              </a:rPr>
              <a:t>#pragma </a:t>
            </a:r>
            <a:r>
              <a:rPr lang="en-US" altLang="zh-CN" sz="2000" dirty="0" err="1">
                <a:latin typeface="Arial" charset="0"/>
              </a:rPr>
              <a:t>omp</a:t>
            </a:r>
            <a:r>
              <a:rPr lang="en-US" altLang="zh-CN" sz="2000" dirty="0">
                <a:latin typeface="Arial" charset="0"/>
              </a:rPr>
              <a:t> parallel</a:t>
            </a:r>
            <a:br>
              <a:rPr lang="en-US" altLang="zh-CN" sz="2000" dirty="0">
                <a:latin typeface="Arial" charset="0"/>
              </a:rPr>
            </a:br>
            <a:r>
              <a:rPr lang="en-US" altLang="zh-CN" sz="2000" dirty="0">
                <a:latin typeface="Arial" charset="0"/>
              </a:rPr>
              <a:t>{</a:t>
            </a:r>
            <a:br>
              <a:rPr lang="en-US" altLang="zh-CN" sz="2000" dirty="0">
                <a:latin typeface="Arial" charset="0"/>
              </a:rPr>
            </a:br>
            <a:r>
              <a:rPr lang="en-US" altLang="zh-CN" sz="2000" dirty="0">
                <a:latin typeface="Arial" charset="0"/>
              </a:rPr>
              <a:t>	</a:t>
            </a:r>
            <a:r>
              <a:rPr lang="en-US" altLang="zh-CN" sz="2000" dirty="0" err="1">
                <a:latin typeface="Arial" charset="0"/>
              </a:rPr>
              <a:t>int</a:t>
            </a:r>
            <a:r>
              <a:rPr lang="en-US" altLang="zh-CN" sz="2000" dirty="0">
                <a:latin typeface="Arial" charset="0"/>
              </a:rPr>
              <a:t> ID       = </a:t>
            </a:r>
            <a:r>
              <a:rPr lang="en-US" altLang="zh-CN" sz="2000" dirty="0" err="1">
                <a:latin typeface="Arial" charset="0"/>
              </a:rPr>
              <a:t>omp_get_thread_num</a:t>
            </a:r>
            <a:r>
              <a:rPr lang="en-US" altLang="zh-CN" sz="2000" dirty="0">
                <a:latin typeface="Arial" charset="0"/>
              </a:rPr>
              <a:t>();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Arial" charset="0"/>
              </a:rPr>
              <a:t>             </a:t>
            </a:r>
            <a:r>
              <a:rPr lang="en-US" altLang="zh-CN" sz="2000" dirty="0" err="1">
                <a:latin typeface="Arial" charset="0"/>
              </a:rPr>
              <a:t>int</a:t>
            </a:r>
            <a:r>
              <a:rPr lang="en-US" altLang="zh-CN" sz="2000" dirty="0">
                <a:latin typeface="Arial" charset="0"/>
              </a:rPr>
              <a:t> </a:t>
            </a:r>
            <a:r>
              <a:rPr lang="en-US" altLang="zh-CN" sz="2000" dirty="0" err="1">
                <a:latin typeface="Arial" charset="0"/>
              </a:rPr>
              <a:t>nthrds</a:t>
            </a:r>
            <a:r>
              <a:rPr lang="en-US" altLang="zh-CN" sz="2000" dirty="0">
                <a:latin typeface="Arial" charset="0"/>
              </a:rPr>
              <a:t> = </a:t>
            </a:r>
            <a:r>
              <a:rPr lang="en-US" altLang="zh-CN" sz="2000" dirty="0" err="1">
                <a:latin typeface="Arial" charset="0"/>
              </a:rPr>
              <a:t>omp_get_num_threads</a:t>
            </a:r>
            <a:r>
              <a:rPr lang="en-US" altLang="zh-CN" sz="2000" dirty="0">
                <a:latin typeface="Arial" charset="0"/>
              </a:rPr>
              <a:t>();</a:t>
            </a:r>
            <a:br>
              <a:rPr lang="en-US" altLang="zh-CN" sz="2000" dirty="0">
                <a:latin typeface="Arial" charset="0"/>
              </a:rPr>
            </a:br>
            <a:r>
              <a:rPr lang="en-US" altLang="zh-CN" sz="2000" dirty="0">
                <a:latin typeface="Arial" charset="0"/>
              </a:rPr>
              <a:t>    	pooh(ID,A);</a:t>
            </a:r>
            <a:br>
              <a:rPr lang="en-US" altLang="zh-CN" sz="2000" dirty="0">
                <a:latin typeface="Arial" charset="0"/>
              </a:rPr>
            </a:br>
            <a:r>
              <a:rPr lang="en-US" altLang="zh-CN" sz="2000" dirty="0">
                <a:latin typeface="Arial" charset="0"/>
              </a:rPr>
              <a:t>}</a:t>
            </a:r>
          </a:p>
        </p:txBody>
      </p:sp>
      <p:sp>
        <p:nvSpPr>
          <p:cNvPr id="1641477" name="Rectangle 5"/>
          <p:cNvSpPr>
            <a:spLocks noChangeArrowheads="1"/>
          </p:cNvSpPr>
          <p:nvPr/>
        </p:nvSpPr>
        <p:spPr bwMode="auto">
          <a:xfrm>
            <a:off x="1567751" y="5992366"/>
            <a:ext cx="86836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225425" indent="-225425" fontAlgn="base">
              <a:lnSpc>
                <a:spcPct val="94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•"/>
              <a:defRPr/>
            </a:pPr>
            <a:r>
              <a:rPr lang="en-US" altLang="zh-CN" sz="2000" dirty="0">
                <a:latin typeface="Arial" pitchFamily="34" charset="0"/>
                <a:ea typeface="SimSun" pitchFamily="2" charset="-122"/>
              </a:rPr>
              <a:t>Each thread calls pooh(ID,A) for ID = 0 to nthrds-1</a:t>
            </a:r>
          </a:p>
        </p:txBody>
      </p:sp>
      <p:sp>
        <p:nvSpPr>
          <p:cNvPr id="1641478" name="Rectangle 6"/>
          <p:cNvSpPr>
            <a:spLocks noChangeArrowheads="1"/>
          </p:cNvSpPr>
          <p:nvPr/>
        </p:nvSpPr>
        <p:spPr bwMode="auto">
          <a:xfrm>
            <a:off x="1638300" y="3195720"/>
            <a:ext cx="1676400" cy="2286000"/>
          </a:xfrm>
          <a:prstGeom prst="rect">
            <a:avLst/>
          </a:prstGeom>
          <a:solidFill>
            <a:srgbClr val="FFFFE7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2075" tIns="46038" rIns="92075" bIns="46038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000" dirty="0">
                <a:latin typeface="Arial" charset="0"/>
              </a:rPr>
              <a:t>Each thread executes  a copy of the code</a:t>
            </a:r>
            <a:r>
              <a:rPr lang="en-US" altLang="zh-CN" dirty="0">
                <a:latin typeface="Arial" charset="0"/>
              </a:rPr>
              <a:t> </a:t>
            </a:r>
            <a:r>
              <a:rPr lang="en-US" altLang="zh-CN" sz="2000" dirty="0">
                <a:latin typeface="Arial" charset="0"/>
              </a:rPr>
              <a:t>within the structured block</a:t>
            </a:r>
            <a:endParaRPr lang="en-US" altLang="zh-CN" dirty="0">
              <a:latin typeface="Arial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010400" y="3048001"/>
            <a:ext cx="3657600" cy="1006475"/>
            <a:chOff x="3456" y="1920"/>
            <a:chExt cx="2304" cy="634"/>
          </a:xfrm>
        </p:grpSpPr>
        <p:sp>
          <p:nvSpPr>
            <p:cNvPr id="1641479" name="Text Box 7"/>
            <p:cNvSpPr txBox="1">
              <a:spLocks noChangeArrowheads="1"/>
            </p:cNvSpPr>
            <p:nvPr/>
          </p:nvSpPr>
          <p:spPr bwMode="auto">
            <a:xfrm>
              <a:off x="4224" y="1920"/>
              <a:ext cx="1536" cy="634"/>
            </a:xfrm>
            <a:prstGeom prst="rect">
              <a:avLst/>
            </a:prstGeom>
            <a:solidFill>
              <a:srgbClr val="FFFFE7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2000" dirty="0">
                  <a:latin typeface="Arial" charset="0"/>
                </a:rPr>
                <a:t>Runtime function to request a certain number of threads</a:t>
              </a:r>
            </a:p>
          </p:txBody>
        </p:sp>
        <p:sp>
          <p:nvSpPr>
            <p:cNvPr id="23563" name="Line 8"/>
            <p:cNvSpPr>
              <a:spLocks noChangeShapeType="1"/>
            </p:cNvSpPr>
            <p:nvPr/>
          </p:nvSpPr>
          <p:spPr bwMode="auto">
            <a:xfrm flipH="1">
              <a:off x="3456" y="2208"/>
              <a:ext cx="768" cy="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12"/>
          <p:cNvGrpSpPr>
            <a:grpSpLocks/>
          </p:cNvGrpSpPr>
          <p:nvPr/>
        </p:nvGrpSpPr>
        <p:grpSpPr bwMode="auto">
          <a:xfrm>
            <a:off x="7252237" y="5126839"/>
            <a:ext cx="3207451" cy="1450975"/>
            <a:chOff x="3736" y="1840"/>
            <a:chExt cx="2024" cy="914"/>
          </a:xfrm>
        </p:grpSpPr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4224" y="1920"/>
              <a:ext cx="1536" cy="834"/>
            </a:xfrm>
            <a:prstGeom prst="rect">
              <a:avLst/>
            </a:prstGeom>
            <a:solidFill>
              <a:srgbClr val="FFFFE7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2000" dirty="0">
                  <a:latin typeface="Arial" charset="0"/>
                </a:rPr>
                <a:t>Runtime function to return actual number of threads in the team</a:t>
              </a:r>
            </a:p>
          </p:txBody>
        </p:sp>
        <p:sp>
          <p:nvSpPr>
            <p:cNvPr id="16" name="Line 8"/>
            <p:cNvSpPr>
              <a:spLocks noChangeShapeType="1"/>
            </p:cNvSpPr>
            <p:nvPr/>
          </p:nvSpPr>
          <p:spPr bwMode="auto">
            <a:xfrm flipH="1" flipV="1">
              <a:off x="3736" y="1840"/>
              <a:ext cx="488" cy="3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22717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257064" y="6591869"/>
            <a:ext cx="1905000" cy="266131"/>
          </a:xfrm>
        </p:spPr>
        <p:txBody>
          <a:bodyPr/>
          <a:lstStyle/>
          <a:p>
            <a:pPr algn="r">
              <a:defRPr/>
            </a:pPr>
            <a:fld id="{F63F4444-7A40-4F54-A332-7D94312D7C09}" type="slidenum">
              <a:rPr lang="zh-CN" altLang="en-US" sz="1000"/>
              <a:pPr algn="r">
                <a:defRPr/>
              </a:pPr>
              <a:t>19</a:t>
            </a:fld>
            <a:endParaRPr lang="en-US" altLang="zh-CN" sz="1000" dirty="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1943100" y="114300"/>
            <a:ext cx="8496300" cy="11430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ea typeface="SimSun" pitchFamily="2" charset="-122"/>
              </a:rPr>
              <a:t>An interesting problem to play with </a:t>
            </a:r>
            <a:br>
              <a:rPr lang="en-US" altLang="zh-CN" sz="3600" dirty="0">
                <a:ea typeface="SimSun" pitchFamily="2" charset="-122"/>
              </a:rPr>
            </a:br>
            <a:r>
              <a:rPr lang="en-US" altLang="zh-CN" sz="3200" dirty="0">
                <a:solidFill>
                  <a:schemeClr val="tx1"/>
                </a:solidFill>
                <a:ea typeface="SimSun" pitchFamily="2" charset="-122"/>
              </a:rPr>
              <a:t>Numerical integration</a:t>
            </a:r>
          </a:p>
        </p:txBody>
      </p:sp>
      <p:grpSp>
        <p:nvGrpSpPr>
          <p:cNvPr id="26628" name="Group 3"/>
          <p:cNvGrpSpPr>
            <a:grpSpLocks/>
          </p:cNvGrpSpPr>
          <p:nvPr/>
        </p:nvGrpSpPr>
        <p:grpSpPr bwMode="auto">
          <a:xfrm>
            <a:off x="6172200" y="1066801"/>
            <a:ext cx="5791200" cy="4913313"/>
            <a:chOff x="2880" y="720"/>
            <a:chExt cx="2688" cy="3095"/>
          </a:xfrm>
        </p:grpSpPr>
        <p:grpSp>
          <p:nvGrpSpPr>
            <p:cNvPr id="26651" name="Group 4"/>
            <p:cNvGrpSpPr>
              <a:grpSpLocks/>
            </p:cNvGrpSpPr>
            <p:nvPr/>
          </p:nvGrpSpPr>
          <p:grpSpPr bwMode="auto">
            <a:xfrm>
              <a:off x="3408" y="1056"/>
              <a:ext cx="1872" cy="768"/>
              <a:chOff x="3408" y="672"/>
              <a:chExt cx="1872" cy="768"/>
            </a:xfrm>
          </p:grpSpPr>
          <p:sp>
            <p:nvSpPr>
              <p:cNvPr id="26660" name="Text Box 5"/>
              <p:cNvSpPr txBox="1">
                <a:spLocks noChangeArrowheads="1"/>
              </p:cNvSpPr>
              <p:nvPr/>
            </p:nvSpPr>
            <p:spPr bwMode="auto">
              <a:xfrm>
                <a:off x="3408" y="796"/>
                <a:ext cx="240" cy="51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4800">
                    <a:latin typeface="Arial" charset="0"/>
                    <a:sym typeface="Symbol" pitchFamily="18" charset="2"/>
                  </a:rPr>
                  <a:t></a:t>
                </a:r>
                <a:r>
                  <a:rPr lang="zh-CN" altLang="en-US" sz="4000">
                    <a:latin typeface="Arial" charset="0"/>
                    <a:sym typeface="Symbol" pitchFamily="18" charset="2"/>
                  </a:rPr>
                  <a:t> </a:t>
                </a:r>
                <a:endParaRPr lang="zh-CN" altLang="en-US" sz="4000">
                  <a:latin typeface="Arial" charset="0"/>
                </a:endParaRPr>
              </a:p>
            </p:txBody>
          </p:sp>
          <p:sp>
            <p:nvSpPr>
              <p:cNvPr id="26661" name="Text Box 6"/>
              <p:cNvSpPr txBox="1">
                <a:spLocks noChangeArrowheads="1"/>
              </p:cNvSpPr>
              <p:nvPr/>
            </p:nvSpPr>
            <p:spPr bwMode="auto">
              <a:xfrm>
                <a:off x="3576" y="806"/>
                <a:ext cx="720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2000" dirty="0">
                    <a:latin typeface="Arial" charset="0"/>
                  </a:rPr>
                  <a:t>4.0</a:t>
                </a:r>
              </a:p>
            </p:txBody>
          </p:sp>
          <p:sp>
            <p:nvSpPr>
              <p:cNvPr id="26662" name="Text Box 7"/>
              <p:cNvSpPr txBox="1">
                <a:spLocks noChangeArrowheads="1"/>
              </p:cNvSpPr>
              <p:nvPr/>
            </p:nvSpPr>
            <p:spPr bwMode="auto">
              <a:xfrm>
                <a:off x="3528" y="1056"/>
                <a:ext cx="81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2000" dirty="0">
                    <a:latin typeface="Arial" charset="0"/>
                  </a:rPr>
                  <a:t>(1+x</a:t>
                </a:r>
                <a:r>
                  <a:rPr lang="en-US" altLang="zh-CN" sz="2000" baseline="30000" dirty="0">
                    <a:latin typeface="Arial" charset="0"/>
                  </a:rPr>
                  <a:t>2</a:t>
                </a:r>
                <a:r>
                  <a:rPr lang="en-US" altLang="zh-CN" sz="2000" dirty="0">
                    <a:latin typeface="Arial" charset="0"/>
                  </a:rPr>
                  <a:t>)</a:t>
                </a:r>
              </a:p>
            </p:txBody>
          </p:sp>
          <p:sp>
            <p:nvSpPr>
              <p:cNvPr id="26663" name="Line 8"/>
              <p:cNvSpPr>
                <a:spLocks noChangeShapeType="1"/>
              </p:cNvSpPr>
              <p:nvPr/>
            </p:nvSpPr>
            <p:spPr bwMode="auto">
              <a:xfrm>
                <a:off x="3696" y="1056"/>
                <a:ext cx="52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4" name="Text Box 9"/>
              <p:cNvSpPr txBox="1">
                <a:spLocks noChangeArrowheads="1"/>
              </p:cNvSpPr>
              <p:nvPr/>
            </p:nvSpPr>
            <p:spPr bwMode="auto">
              <a:xfrm>
                <a:off x="4272" y="912"/>
                <a:ext cx="1008" cy="327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latin typeface="Arial" charset="0"/>
                  </a:rPr>
                  <a:t>dx = </a:t>
                </a:r>
                <a:r>
                  <a:rPr lang="en-US" altLang="zh-CN" sz="2800">
                    <a:latin typeface="Arial" charset="0"/>
                    <a:sym typeface="Symbol" pitchFamily="18" charset="2"/>
                  </a:rPr>
                  <a:t></a:t>
                </a:r>
                <a:endParaRPr lang="en-US" altLang="zh-CN" sz="2800">
                  <a:latin typeface="Arial" charset="0"/>
                </a:endParaRPr>
              </a:p>
            </p:txBody>
          </p:sp>
          <p:sp>
            <p:nvSpPr>
              <p:cNvPr id="26665" name="Text Box 10"/>
              <p:cNvSpPr txBox="1">
                <a:spLocks noChangeArrowheads="1"/>
              </p:cNvSpPr>
              <p:nvPr/>
            </p:nvSpPr>
            <p:spPr bwMode="auto">
              <a:xfrm>
                <a:off x="3408" y="1248"/>
                <a:ext cx="192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1400">
                    <a:latin typeface="Arial" charset="0"/>
                  </a:rPr>
                  <a:t>0</a:t>
                </a:r>
              </a:p>
            </p:txBody>
          </p:sp>
          <p:sp>
            <p:nvSpPr>
              <p:cNvPr id="26666" name="Text Box 11"/>
              <p:cNvSpPr txBox="1">
                <a:spLocks noChangeArrowheads="1"/>
              </p:cNvSpPr>
              <p:nvPr/>
            </p:nvSpPr>
            <p:spPr bwMode="auto">
              <a:xfrm>
                <a:off x="3408" y="672"/>
                <a:ext cx="192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1400">
                    <a:latin typeface="Arial" charset="0"/>
                  </a:rPr>
                  <a:t>1</a:t>
                </a:r>
              </a:p>
            </p:txBody>
          </p:sp>
        </p:grpSp>
        <p:grpSp>
          <p:nvGrpSpPr>
            <p:cNvPr id="26652" name="Group 12"/>
            <p:cNvGrpSpPr>
              <a:grpSpLocks/>
            </p:cNvGrpSpPr>
            <p:nvPr/>
          </p:nvGrpSpPr>
          <p:grpSpPr bwMode="auto">
            <a:xfrm>
              <a:off x="2918" y="2578"/>
              <a:ext cx="2450" cy="666"/>
              <a:chOff x="2918" y="2578"/>
              <a:chExt cx="2450" cy="666"/>
            </a:xfrm>
          </p:grpSpPr>
          <p:sp>
            <p:nvSpPr>
              <p:cNvPr id="26656" name="Line 13"/>
              <p:cNvSpPr>
                <a:spLocks noChangeShapeType="1"/>
              </p:cNvSpPr>
              <p:nvPr/>
            </p:nvSpPr>
            <p:spPr bwMode="auto">
              <a:xfrm>
                <a:off x="3456" y="3024"/>
                <a:ext cx="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7" name="Text Box 14"/>
              <p:cNvSpPr txBox="1">
                <a:spLocks noChangeArrowheads="1"/>
              </p:cNvSpPr>
              <p:nvPr/>
            </p:nvSpPr>
            <p:spPr bwMode="auto">
              <a:xfrm>
                <a:off x="2918" y="2668"/>
                <a:ext cx="2450" cy="44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4000" dirty="0">
                    <a:latin typeface="Arial" charset="0"/>
                    <a:sym typeface="Symbol" pitchFamily="18" charset="2"/>
                  </a:rPr>
                  <a:t></a:t>
                </a:r>
                <a:r>
                  <a:rPr lang="zh-CN" altLang="en-US" sz="2800" dirty="0">
                    <a:latin typeface="Arial" charset="0"/>
                    <a:sym typeface="Symbol" pitchFamily="18" charset="2"/>
                  </a:rPr>
                  <a:t> </a:t>
                </a:r>
                <a:r>
                  <a:rPr lang="en-US" altLang="zh-CN" sz="2000" dirty="0">
                    <a:latin typeface="Arial" charset="0"/>
                    <a:sym typeface="Symbol" pitchFamily="18" charset="2"/>
                  </a:rPr>
                  <a:t>F(x</a:t>
                </a:r>
                <a:r>
                  <a:rPr lang="en-US" altLang="zh-CN" sz="2000" baseline="-25000" dirty="0">
                    <a:latin typeface="Arial" charset="0"/>
                    <a:sym typeface="Symbol" pitchFamily="18" charset="2"/>
                  </a:rPr>
                  <a:t>i</a:t>
                </a:r>
                <a:r>
                  <a:rPr lang="en-US" altLang="zh-CN" sz="2000" dirty="0">
                    <a:latin typeface="Arial" charset="0"/>
                    <a:sym typeface="Symbol" pitchFamily="18" charset="2"/>
                  </a:rPr>
                  <a:t>)x = x </a:t>
                </a:r>
                <a:r>
                  <a:rPr lang="zh-CN" altLang="en-US" sz="4000" dirty="0">
                    <a:latin typeface="Arial" charset="0"/>
                    <a:sym typeface="Symbol" pitchFamily="18" charset="2"/>
                  </a:rPr>
                  <a:t></a:t>
                </a:r>
                <a:r>
                  <a:rPr lang="zh-CN" altLang="en-US" sz="3600" dirty="0">
                    <a:latin typeface="Arial" charset="0"/>
                    <a:sym typeface="Symbol" pitchFamily="18" charset="2"/>
                  </a:rPr>
                  <a:t> </a:t>
                </a:r>
                <a:r>
                  <a:rPr lang="en-US" altLang="zh-CN" sz="2000" dirty="0">
                    <a:latin typeface="Arial" charset="0"/>
                    <a:sym typeface="Symbol" pitchFamily="18" charset="2"/>
                  </a:rPr>
                  <a:t>F(x</a:t>
                </a:r>
                <a:r>
                  <a:rPr lang="en-US" altLang="zh-CN" sz="2000" baseline="-25000" dirty="0">
                    <a:latin typeface="Arial" charset="0"/>
                    <a:sym typeface="Symbol" pitchFamily="18" charset="2"/>
                  </a:rPr>
                  <a:t>i</a:t>
                </a:r>
                <a:r>
                  <a:rPr lang="en-US" altLang="zh-CN" sz="2000" dirty="0">
                    <a:latin typeface="Arial" charset="0"/>
                    <a:sym typeface="Symbol" pitchFamily="18" charset="2"/>
                  </a:rPr>
                  <a:t>) </a:t>
                </a:r>
                <a:r>
                  <a:rPr lang="en-US" altLang="zh-CN" sz="2800" dirty="0">
                    <a:latin typeface="Arial" charset="0"/>
                    <a:sym typeface="Symbol" pitchFamily="18" charset="2"/>
                  </a:rPr>
                  <a:t> </a:t>
                </a:r>
              </a:p>
            </p:txBody>
          </p:sp>
          <p:sp>
            <p:nvSpPr>
              <p:cNvPr id="26658" name="Text Box 15"/>
              <p:cNvSpPr txBox="1">
                <a:spLocks noChangeArrowheads="1"/>
              </p:cNvSpPr>
              <p:nvPr/>
            </p:nvSpPr>
            <p:spPr bwMode="auto">
              <a:xfrm>
                <a:off x="2918" y="3052"/>
                <a:ext cx="384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>
                    <a:latin typeface="Arial" charset="0"/>
                  </a:rPr>
                  <a:t>i = 0</a:t>
                </a:r>
              </a:p>
            </p:txBody>
          </p:sp>
          <p:sp>
            <p:nvSpPr>
              <p:cNvPr id="26659" name="Text Box 16"/>
              <p:cNvSpPr txBox="1">
                <a:spLocks noChangeArrowheads="1"/>
              </p:cNvSpPr>
              <p:nvPr/>
            </p:nvSpPr>
            <p:spPr bwMode="auto">
              <a:xfrm>
                <a:off x="2976" y="2578"/>
                <a:ext cx="384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dirty="0">
                    <a:latin typeface="Arial" charset="0"/>
                  </a:rPr>
                  <a:t>N</a:t>
                </a:r>
              </a:p>
            </p:txBody>
          </p:sp>
        </p:grpSp>
        <p:sp>
          <p:nvSpPr>
            <p:cNvPr id="26653" name="Text Box 17"/>
            <p:cNvSpPr txBox="1">
              <a:spLocks noChangeArrowheads="1"/>
            </p:cNvSpPr>
            <p:nvPr/>
          </p:nvSpPr>
          <p:spPr bwMode="auto">
            <a:xfrm>
              <a:off x="2880" y="720"/>
              <a:ext cx="2688" cy="23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latin typeface="Arial" charset="0"/>
                </a:rPr>
                <a:t>Mathematically, we know that:</a:t>
              </a:r>
            </a:p>
          </p:txBody>
        </p:sp>
        <p:sp>
          <p:nvSpPr>
            <p:cNvPr id="26654" name="Text Box 18"/>
            <p:cNvSpPr txBox="1">
              <a:spLocks noChangeArrowheads="1"/>
            </p:cNvSpPr>
            <p:nvPr/>
          </p:nvSpPr>
          <p:spPr bwMode="auto">
            <a:xfrm>
              <a:off x="2880" y="1872"/>
              <a:ext cx="2688" cy="40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latin typeface="Arial" charset="0"/>
                </a:rPr>
                <a:t>We can approximate the integral as a sum of rectangles:</a:t>
              </a:r>
            </a:p>
          </p:txBody>
        </p:sp>
        <p:sp>
          <p:nvSpPr>
            <p:cNvPr id="26655" name="Text Box 19"/>
            <p:cNvSpPr txBox="1">
              <a:spLocks noChangeArrowheads="1"/>
            </p:cNvSpPr>
            <p:nvPr/>
          </p:nvSpPr>
          <p:spPr bwMode="auto">
            <a:xfrm>
              <a:off x="2880" y="3408"/>
              <a:ext cx="2688" cy="40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latin typeface="Arial" charset="0"/>
                </a:rPr>
                <a:t>Where each rectangle has width </a:t>
              </a:r>
              <a:r>
                <a:rPr lang="en-US" altLang="zh-CN">
                  <a:latin typeface="Arial" charset="0"/>
                  <a:sym typeface="Symbol" pitchFamily="18" charset="2"/>
                </a:rPr>
                <a:t></a:t>
              </a:r>
              <a:r>
                <a:rPr lang="en-US" altLang="zh-CN">
                  <a:latin typeface="Arial" charset="0"/>
                </a:rPr>
                <a:t>x and height F(x</a:t>
              </a:r>
              <a:r>
                <a:rPr lang="en-US" altLang="zh-CN" baseline="-25000">
                  <a:latin typeface="Arial" charset="0"/>
                </a:rPr>
                <a:t>i</a:t>
              </a:r>
              <a:r>
                <a:rPr lang="en-US" altLang="zh-CN">
                  <a:latin typeface="Arial" charset="0"/>
                </a:rPr>
                <a:t>) at the middle of interval i.</a:t>
              </a:r>
            </a:p>
          </p:txBody>
        </p:sp>
      </p:grpSp>
      <p:grpSp>
        <p:nvGrpSpPr>
          <p:cNvPr id="26629" name="Group 20"/>
          <p:cNvGrpSpPr>
            <a:grpSpLocks/>
          </p:cNvGrpSpPr>
          <p:nvPr/>
        </p:nvGrpSpPr>
        <p:grpSpPr bwMode="auto">
          <a:xfrm>
            <a:off x="1828800" y="1600200"/>
            <a:ext cx="4038600" cy="4876800"/>
            <a:chOff x="192" y="1008"/>
            <a:chExt cx="2544" cy="3072"/>
          </a:xfrm>
          <a:solidFill>
            <a:schemeClr val="bg1"/>
          </a:solidFill>
        </p:grpSpPr>
        <p:sp>
          <p:nvSpPr>
            <p:cNvPr id="26630" name="Rectangle 21"/>
            <p:cNvSpPr>
              <a:spLocks noChangeArrowheads="1"/>
            </p:cNvSpPr>
            <p:nvPr/>
          </p:nvSpPr>
          <p:spPr bwMode="auto">
            <a:xfrm>
              <a:off x="192" y="1008"/>
              <a:ext cx="2544" cy="3072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31" name="Rectangle 22"/>
            <p:cNvSpPr>
              <a:spLocks noChangeArrowheads="1"/>
            </p:cNvSpPr>
            <p:nvPr/>
          </p:nvSpPr>
          <p:spPr bwMode="auto">
            <a:xfrm>
              <a:off x="1152" y="1200"/>
              <a:ext cx="144" cy="23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32" name="Rectangle 23"/>
            <p:cNvSpPr>
              <a:spLocks noChangeArrowheads="1"/>
            </p:cNvSpPr>
            <p:nvPr/>
          </p:nvSpPr>
          <p:spPr bwMode="auto">
            <a:xfrm>
              <a:off x="1296" y="1248"/>
              <a:ext cx="144" cy="225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33" name="Rectangle 24"/>
            <p:cNvSpPr>
              <a:spLocks noChangeArrowheads="1"/>
            </p:cNvSpPr>
            <p:nvPr/>
          </p:nvSpPr>
          <p:spPr bwMode="auto">
            <a:xfrm>
              <a:off x="1440" y="1344"/>
              <a:ext cx="144" cy="216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34" name="Rectangle 25"/>
            <p:cNvSpPr>
              <a:spLocks noChangeArrowheads="1"/>
            </p:cNvSpPr>
            <p:nvPr/>
          </p:nvSpPr>
          <p:spPr bwMode="auto">
            <a:xfrm>
              <a:off x="1584" y="1440"/>
              <a:ext cx="144" cy="206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35" name="Rectangle 26"/>
            <p:cNvSpPr>
              <a:spLocks noChangeArrowheads="1"/>
            </p:cNvSpPr>
            <p:nvPr/>
          </p:nvSpPr>
          <p:spPr bwMode="auto">
            <a:xfrm>
              <a:off x="1728" y="1536"/>
              <a:ext cx="144" cy="1968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 sz="2800">
                <a:latin typeface="Arial" charset="0"/>
              </a:endParaRPr>
            </a:p>
          </p:txBody>
        </p:sp>
        <p:sp>
          <p:nvSpPr>
            <p:cNvPr id="26636" name="Rectangle 27"/>
            <p:cNvSpPr>
              <a:spLocks noChangeArrowheads="1"/>
            </p:cNvSpPr>
            <p:nvPr/>
          </p:nvSpPr>
          <p:spPr bwMode="auto">
            <a:xfrm>
              <a:off x="1872" y="1680"/>
              <a:ext cx="144" cy="18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 sz="2800">
                <a:latin typeface="Arial" charset="0"/>
              </a:endParaRPr>
            </a:p>
          </p:txBody>
        </p:sp>
        <p:sp>
          <p:nvSpPr>
            <p:cNvPr id="26637" name="Rectangle 28"/>
            <p:cNvSpPr>
              <a:spLocks noChangeArrowheads="1"/>
            </p:cNvSpPr>
            <p:nvPr/>
          </p:nvSpPr>
          <p:spPr bwMode="auto">
            <a:xfrm>
              <a:off x="2016" y="1920"/>
              <a:ext cx="144" cy="158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 sz="2800">
                <a:latin typeface="Arial" charset="0"/>
              </a:endParaRPr>
            </a:p>
          </p:txBody>
        </p:sp>
        <p:sp>
          <p:nvSpPr>
            <p:cNvPr id="26638" name="Rectangle 29"/>
            <p:cNvSpPr>
              <a:spLocks noChangeArrowheads="1"/>
            </p:cNvSpPr>
            <p:nvPr/>
          </p:nvSpPr>
          <p:spPr bwMode="auto">
            <a:xfrm>
              <a:off x="2160" y="2208"/>
              <a:ext cx="144" cy="1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 sz="2800">
                <a:latin typeface="Arial" charset="0"/>
              </a:endParaRPr>
            </a:p>
          </p:txBody>
        </p:sp>
        <p:sp>
          <p:nvSpPr>
            <p:cNvPr id="26639" name="Line 30"/>
            <p:cNvSpPr>
              <a:spLocks noChangeShapeType="1"/>
            </p:cNvSpPr>
            <p:nvPr/>
          </p:nvSpPr>
          <p:spPr bwMode="auto">
            <a:xfrm>
              <a:off x="1152" y="1056"/>
              <a:ext cx="0" cy="2448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0" name="Line 31"/>
            <p:cNvSpPr>
              <a:spLocks noChangeShapeType="1"/>
            </p:cNvSpPr>
            <p:nvPr/>
          </p:nvSpPr>
          <p:spPr bwMode="auto">
            <a:xfrm>
              <a:off x="1104" y="1200"/>
              <a:ext cx="96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1" name="Line 32"/>
            <p:cNvSpPr>
              <a:spLocks noChangeShapeType="1"/>
            </p:cNvSpPr>
            <p:nvPr/>
          </p:nvSpPr>
          <p:spPr bwMode="auto">
            <a:xfrm>
              <a:off x="1104" y="2360"/>
              <a:ext cx="96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2" name="Line 33"/>
            <p:cNvSpPr>
              <a:spLocks noChangeShapeType="1"/>
            </p:cNvSpPr>
            <p:nvPr/>
          </p:nvSpPr>
          <p:spPr bwMode="auto">
            <a:xfrm flipH="1">
              <a:off x="1104" y="3504"/>
              <a:ext cx="1536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3" name="Line 34"/>
            <p:cNvSpPr>
              <a:spLocks noChangeShapeType="1"/>
            </p:cNvSpPr>
            <p:nvPr/>
          </p:nvSpPr>
          <p:spPr bwMode="auto">
            <a:xfrm>
              <a:off x="2304" y="3456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4" name="Freeform 35"/>
            <p:cNvSpPr>
              <a:spLocks/>
            </p:cNvSpPr>
            <p:nvPr/>
          </p:nvSpPr>
          <p:spPr bwMode="auto">
            <a:xfrm>
              <a:off x="1152" y="1200"/>
              <a:ext cx="1248" cy="1536"/>
            </a:xfrm>
            <a:custGeom>
              <a:avLst/>
              <a:gdLst>
                <a:gd name="T0" fmla="*/ 0 w 1104"/>
                <a:gd name="T1" fmla="*/ 0 h 1344"/>
                <a:gd name="T2" fmla="*/ 1066 w 1104"/>
                <a:gd name="T3" fmla="*/ 311 h 1344"/>
                <a:gd name="T4" fmla="*/ 2134 w 1104"/>
                <a:gd name="T5" fmla="*/ 939 h 1344"/>
                <a:gd name="T6" fmla="*/ 2943 w 1104"/>
                <a:gd name="T7" fmla="*/ 1554 h 1344"/>
                <a:gd name="T8" fmla="*/ 4005 w 1104"/>
                <a:gd name="T9" fmla="*/ 2803 h 1344"/>
                <a:gd name="T10" fmla="*/ 4809 w 1104"/>
                <a:gd name="T11" fmla="*/ 4355 h 1344"/>
                <a:gd name="T12" fmla="*/ 5608 w 1104"/>
                <a:gd name="T13" fmla="*/ 6225 h 1344"/>
                <a:gd name="T14" fmla="*/ 6145 w 1104"/>
                <a:gd name="T15" fmla="*/ 8717 h 13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04"/>
                <a:gd name="T25" fmla="*/ 0 h 1344"/>
                <a:gd name="T26" fmla="*/ 1104 w 1104"/>
                <a:gd name="T27" fmla="*/ 1344 h 13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04" h="1344">
                  <a:moveTo>
                    <a:pt x="0" y="0"/>
                  </a:moveTo>
                  <a:cubicBezTo>
                    <a:pt x="64" y="12"/>
                    <a:pt x="128" y="24"/>
                    <a:pt x="192" y="48"/>
                  </a:cubicBezTo>
                  <a:cubicBezTo>
                    <a:pt x="256" y="72"/>
                    <a:pt x="328" y="112"/>
                    <a:pt x="384" y="144"/>
                  </a:cubicBezTo>
                  <a:cubicBezTo>
                    <a:pt x="440" y="176"/>
                    <a:pt x="472" y="192"/>
                    <a:pt x="528" y="240"/>
                  </a:cubicBezTo>
                  <a:cubicBezTo>
                    <a:pt x="584" y="288"/>
                    <a:pt x="664" y="360"/>
                    <a:pt x="720" y="432"/>
                  </a:cubicBezTo>
                  <a:cubicBezTo>
                    <a:pt x="776" y="504"/>
                    <a:pt x="816" y="584"/>
                    <a:pt x="864" y="672"/>
                  </a:cubicBezTo>
                  <a:cubicBezTo>
                    <a:pt x="912" y="760"/>
                    <a:pt x="968" y="848"/>
                    <a:pt x="1008" y="960"/>
                  </a:cubicBezTo>
                  <a:cubicBezTo>
                    <a:pt x="1048" y="1072"/>
                    <a:pt x="1080" y="1288"/>
                    <a:pt x="1104" y="134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5" name="Text Box 36"/>
            <p:cNvSpPr txBox="1">
              <a:spLocks noChangeArrowheads="1"/>
            </p:cNvSpPr>
            <p:nvPr/>
          </p:nvSpPr>
          <p:spPr bwMode="auto">
            <a:xfrm rot="-5368534">
              <a:off x="-19" y="2371"/>
              <a:ext cx="1344" cy="250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Arial" charset="0"/>
                </a:rPr>
                <a:t>F(x) = 4.0/(1+x</a:t>
              </a:r>
              <a:r>
                <a:rPr lang="en-US" altLang="zh-CN" sz="2000" baseline="30000">
                  <a:latin typeface="Arial" charset="0"/>
                </a:rPr>
                <a:t>2</a:t>
              </a:r>
              <a:r>
                <a:rPr lang="en-US" altLang="zh-CN" sz="2000">
                  <a:latin typeface="Arial" charset="0"/>
                </a:rPr>
                <a:t>)</a:t>
              </a:r>
            </a:p>
          </p:txBody>
        </p:sp>
        <p:sp>
          <p:nvSpPr>
            <p:cNvPr id="26646" name="Text Box 37"/>
            <p:cNvSpPr txBox="1">
              <a:spLocks noChangeArrowheads="1"/>
            </p:cNvSpPr>
            <p:nvPr/>
          </p:nvSpPr>
          <p:spPr bwMode="auto">
            <a:xfrm>
              <a:off x="816" y="1104"/>
              <a:ext cx="288" cy="192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400">
                  <a:latin typeface="Arial" charset="0"/>
                </a:rPr>
                <a:t>4.0</a:t>
              </a:r>
            </a:p>
          </p:txBody>
        </p:sp>
        <p:sp>
          <p:nvSpPr>
            <p:cNvPr id="26647" name="Text Box 38"/>
            <p:cNvSpPr txBox="1">
              <a:spLocks noChangeArrowheads="1"/>
            </p:cNvSpPr>
            <p:nvPr/>
          </p:nvSpPr>
          <p:spPr bwMode="auto">
            <a:xfrm>
              <a:off x="864" y="2256"/>
              <a:ext cx="288" cy="192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400">
                  <a:latin typeface="Arial" charset="0"/>
                </a:rPr>
                <a:t>2.0</a:t>
              </a:r>
            </a:p>
          </p:txBody>
        </p:sp>
        <p:sp>
          <p:nvSpPr>
            <p:cNvPr id="26648" name="Text Box 39"/>
            <p:cNvSpPr txBox="1">
              <a:spLocks noChangeArrowheads="1"/>
            </p:cNvSpPr>
            <p:nvPr/>
          </p:nvSpPr>
          <p:spPr bwMode="auto">
            <a:xfrm>
              <a:off x="2160" y="3528"/>
              <a:ext cx="288" cy="192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400" dirty="0">
                  <a:latin typeface="Arial" charset="0"/>
                </a:rPr>
                <a:t>1.0</a:t>
              </a:r>
            </a:p>
          </p:txBody>
        </p:sp>
        <p:sp>
          <p:nvSpPr>
            <p:cNvPr id="26649" name="Text Box 40"/>
            <p:cNvSpPr txBox="1">
              <a:spLocks noChangeArrowheads="1"/>
            </p:cNvSpPr>
            <p:nvPr/>
          </p:nvSpPr>
          <p:spPr bwMode="auto">
            <a:xfrm>
              <a:off x="1632" y="3600"/>
              <a:ext cx="288" cy="250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Arial" charset="0"/>
                </a:rPr>
                <a:t>X</a:t>
              </a:r>
            </a:p>
          </p:txBody>
        </p:sp>
        <p:sp>
          <p:nvSpPr>
            <p:cNvPr id="26650" name="Text Box 41"/>
            <p:cNvSpPr txBox="1">
              <a:spLocks noChangeArrowheads="1"/>
            </p:cNvSpPr>
            <p:nvPr/>
          </p:nvSpPr>
          <p:spPr bwMode="auto">
            <a:xfrm>
              <a:off x="960" y="3552"/>
              <a:ext cx="288" cy="192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400">
                  <a:latin typeface="Arial" charset="0"/>
                </a:rPr>
                <a:t>0.0</a:t>
              </a:r>
            </a:p>
          </p:txBody>
        </p:sp>
      </p:grpSp>
      <p:sp>
        <p:nvSpPr>
          <p:cNvPr id="43" name="Text Box 15">
            <a:extLst>
              <a:ext uri="{FF2B5EF4-FFF2-40B4-BE49-F238E27FC236}">
                <a16:creationId xmlns:a16="http://schemas.microsoft.com/office/drawing/2014/main" id="{FCAA06C2-E1F8-314F-91C2-4EF7CD65E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5300" y="4746625"/>
            <a:ext cx="609600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>
                <a:latin typeface="Arial" charset="0"/>
              </a:rPr>
              <a:t>i = 0</a:t>
            </a:r>
          </a:p>
        </p:txBody>
      </p:sp>
      <p:sp>
        <p:nvSpPr>
          <p:cNvPr id="44" name="Text Box 16">
            <a:extLst>
              <a:ext uri="{FF2B5EF4-FFF2-40B4-BE49-F238E27FC236}">
                <a16:creationId xmlns:a16="http://schemas.microsoft.com/office/drawing/2014/main" id="{2084273B-FEBE-D440-BDB8-432EFC6E4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2838" y="4000500"/>
            <a:ext cx="609600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dirty="0">
                <a:latin typeface="Arial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178914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3C3F39-228A-4E51-9BBD-7787819C31C7}" type="slidenum">
              <a:rPr lang="zh-CN" altLang="en-US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Preliminaries: Part 1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Disclosures</a:t>
            </a:r>
          </a:p>
          <a:p>
            <a:pPr lvl="1" eaLnBrk="1" hangingPunct="1"/>
            <a:r>
              <a:rPr lang="en-US" sz="2400" dirty="0"/>
              <a:t>The views expressed in this tutorial are those of the people delivering the tutorial. </a:t>
            </a:r>
          </a:p>
          <a:p>
            <a:pPr lvl="2" eaLnBrk="1" hangingPunct="1"/>
            <a:r>
              <a:rPr lang="en-US" sz="2000" dirty="0"/>
              <a:t>We are </a:t>
            </a:r>
            <a:r>
              <a:rPr lang="en-US" sz="2000" u="sng" dirty="0"/>
              <a:t>not</a:t>
            </a:r>
            <a:r>
              <a:rPr lang="en-US" sz="2000" dirty="0"/>
              <a:t> speaking for our employers.</a:t>
            </a:r>
          </a:p>
          <a:p>
            <a:pPr lvl="2" eaLnBrk="1" hangingPunct="1"/>
            <a:r>
              <a:rPr lang="en-US" sz="2000" dirty="0"/>
              <a:t>We are </a:t>
            </a:r>
            <a:r>
              <a:rPr lang="en-US" sz="2000" u="sng" dirty="0"/>
              <a:t>not</a:t>
            </a:r>
            <a:r>
              <a:rPr lang="en-US" sz="2000" dirty="0"/>
              <a:t> speaking for the OpenMP ARB</a:t>
            </a:r>
          </a:p>
          <a:p>
            <a:pPr lvl="2" eaLnBrk="1" hangingPunct="1"/>
            <a:endParaRPr lang="en-US" sz="2000" dirty="0"/>
          </a:p>
          <a:p>
            <a:pPr eaLnBrk="1" hangingPunct="1"/>
            <a:r>
              <a:rPr lang="en-US" sz="2800" dirty="0"/>
              <a:t>We take these tutorials VERY seriously:</a:t>
            </a:r>
          </a:p>
          <a:p>
            <a:pPr lvl="1" eaLnBrk="1" hangingPunct="1"/>
            <a:r>
              <a:rPr lang="en-US" sz="2400" dirty="0"/>
              <a:t>Help us improve … tell us how you would make this tutorial better.</a:t>
            </a:r>
          </a:p>
          <a:p>
            <a:pPr lvl="2" eaLnBrk="1" hangingPunct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07033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14A6A0-9609-4C0D-B71F-44F6036866A3}" type="slidenum">
              <a:rPr lang="zh-CN" altLang="en-US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9000"/>
              </a:lnSpc>
            </a:pPr>
            <a:r>
              <a:rPr lang="en-US" altLang="zh-CN" sz="3600" dirty="0">
                <a:ea typeface="SimSun" pitchFamily="2" charset="-122"/>
              </a:rPr>
              <a:t>Serial PI program</a:t>
            </a:r>
          </a:p>
        </p:txBody>
      </p:sp>
      <p:sp>
        <p:nvSpPr>
          <p:cNvPr id="27652" name="Rectangle 3"/>
          <p:cNvSpPr>
            <a:spLocks noChangeArrowheads="1"/>
          </p:cNvSpPr>
          <p:nvPr/>
        </p:nvSpPr>
        <p:spPr bwMode="auto">
          <a:xfrm>
            <a:off x="2438400" y="2057400"/>
            <a:ext cx="76962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>
              <a:spcBef>
                <a:spcPct val="50000"/>
              </a:spcBef>
            </a:pPr>
            <a:endParaRPr lang="zh-CN" altLang="en-US">
              <a:latin typeface="Arial" charset="0"/>
            </a:endParaRPr>
          </a:p>
        </p:txBody>
      </p:sp>
      <p:sp>
        <p:nvSpPr>
          <p:cNvPr id="3139588" name="Rectangle 4"/>
          <p:cNvSpPr>
            <a:spLocks noChangeArrowheads="1"/>
          </p:cNvSpPr>
          <p:nvPr/>
        </p:nvSpPr>
        <p:spPr bwMode="auto">
          <a:xfrm>
            <a:off x="2971800" y="1367118"/>
            <a:ext cx="6629400" cy="409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l" eaLnBrk="0" hangingPunct="0">
              <a:defRPr/>
            </a:pPr>
            <a:r>
              <a:rPr lang="en-US" altLang="zh-CN" sz="2000" dirty="0">
                <a:latin typeface="Arial" charset="0"/>
              </a:rPr>
              <a:t>static long </a:t>
            </a:r>
            <a:r>
              <a:rPr lang="en-US" altLang="zh-CN" sz="2000" dirty="0" err="1">
                <a:latin typeface="Arial" charset="0"/>
              </a:rPr>
              <a:t>num_steps</a:t>
            </a:r>
            <a:r>
              <a:rPr lang="en-US" altLang="zh-CN" sz="2000" dirty="0">
                <a:latin typeface="Arial" charset="0"/>
              </a:rPr>
              <a:t> = 100000;</a:t>
            </a:r>
          </a:p>
          <a:p>
            <a:pPr algn="l" eaLnBrk="0" hangingPunct="0">
              <a:defRPr/>
            </a:pPr>
            <a:r>
              <a:rPr lang="en-US" altLang="zh-CN" sz="2000" dirty="0">
                <a:latin typeface="Arial" charset="0"/>
              </a:rPr>
              <a:t>double step;</a:t>
            </a:r>
          </a:p>
          <a:p>
            <a:pPr algn="l" eaLnBrk="0" hangingPunct="0">
              <a:defRPr/>
            </a:pPr>
            <a:r>
              <a:rPr lang="en-US" altLang="zh-CN" sz="2000" dirty="0" err="1">
                <a:latin typeface="Arial" charset="0"/>
              </a:rPr>
              <a:t>int</a:t>
            </a:r>
            <a:r>
              <a:rPr lang="en-US" altLang="zh-CN" sz="2000" dirty="0">
                <a:latin typeface="Arial" charset="0"/>
              </a:rPr>
              <a:t> main ()</a:t>
            </a:r>
          </a:p>
          <a:p>
            <a:pPr algn="l" eaLnBrk="0" hangingPunct="0">
              <a:defRPr/>
            </a:pPr>
            <a:r>
              <a:rPr lang="en-US" altLang="zh-CN" sz="2000" dirty="0">
                <a:latin typeface="Arial" charset="0"/>
              </a:rPr>
              <a:t>{	  </a:t>
            </a:r>
            <a:r>
              <a:rPr lang="en-US" altLang="zh-CN" sz="2000" dirty="0" err="1">
                <a:latin typeface="Arial" charset="0"/>
              </a:rPr>
              <a:t>int</a:t>
            </a:r>
            <a:r>
              <a:rPr lang="en-US" altLang="zh-CN" sz="2000" dirty="0">
                <a:latin typeface="Arial" charset="0"/>
              </a:rPr>
              <a:t> i; 	  double x, pi, sum = 0.0;</a:t>
            </a:r>
          </a:p>
          <a:p>
            <a:pPr algn="l" eaLnBrk="0" hangingPunct="0">
              <a:defRPr/>
            </a:pPr>
            <a:endParaRPr lang="en-US" altLang="zh-CN" sz="2000" dirty="0">
              <a:latin typeface="Arial" charset="0"/>
            </a:endParaRPr>
          </a:p>
          <a:p>
            <a:pPr algn="l" eaLnBrk="0" hangingPunct="0">
              <a:defRPr/>
            </a:pPr>
            <a:r>
              <a:rPr lang="en-US" altLang="zh-CN" sz="2000" dirty="0">
                <a:latin typeface="Arial" charset="0"/>
              </a:rPr>
              <a:t>	  step = 1.0/(double) </a:t>
            </a:r>
            <a:r>
              <a:rPr lang="en-US" altLang="zh-CN" sz="2000" dirty="0" err="1">
                <a:latin typeface="Arial" charset="0"/>
              </a:rPr>
              <a:t>num_steps</a:t>
            </a:r>
            <a:r>
              <a:rPr lang="en-US" altLang="zh-CN" sz="2000" dirty="0">
                <a:latin typeface="Arial" charset="0"/>
              </a:rPr>
              <a:t>;</a:t>
            </a:r>
          </a:p>
          <a:p>
            <a:pPr algn="l" eaLnBrk="0" hangingPunct="0">
              <a:defRPr/>
            </a:pPr>
            <a:endParaRPr lang="en-US" altLang="zh-CN" sz="2000" dirty="0">
              <a:latin typeface="Arial" charset="0"/>
            </a:endParaRPr>
          </a:p>
          <a:p>
            <a:pPr algn="l" eaLnBrk="0" hangingPunct="0">
              <a:defRPr/>
            </a:pPr>
            <a:r>
              <a:rPr lang="en-US" altLang="zh-CN" sz="2000" dirty="0">
                <a:latin typeface="Arial" charset="0"/>
              </a:rPr>
              <a:t>	  for (i=0;i&lt; </a:t>
            </a:r>
            <a:r>
              <a:rPr lang="en-US" altLang="zh-CN" sz="2000" dirty="0" err="1">
                <a:latin typeface="Arial" charset="0"/>
              </a:rPr>
              <a:t>num_steps</a:t>
            </a:r>
            <a:r>
              <a:rPr lang="en-US" altLang="zh-CN" sz="2000" dirty="0">
                <a:latin typeface="Arial" charset="0"/>
              </a:rPr>
              <a:t>; i++){</a:t>
            </a:r>
          </a:p>
          <a:p>
            <a:pPr algn="l" eaLnBrk="0" hangingPunct="0">
              <a:defRPr/>
            </a:pPr>
            <a:r>
              <a:rPr lang="en-US" altLang="zh-CN" sz="2000" dirty="0">
                <a:latin typeface="Arial" charset="0"/>
              </a:rPr>
              <a:t>		  x = (i+0.5)*step;</a:t>
            </a:r>
          </a:p>
          <a:p>
            <a:pPr algn="l" eaLnBrk="0" hangingPunct="0">
              <a:defRPr/>
            </a:pPr>
            <a:r>
              <a:rPr lang="en-US" altLang="zh-CN" sz="2000" dirty="0">
                <a:latin typeface="Arial" charset="0"/>
              </a:rPr>
              <a:t>		  sum = sum + 4.0/(1.0+x*x);</a:t>
            </a:r>
          </a:p>
          <a:p>
            <a:pPr algn="l" eaLnBrk="0" hangingPunct="0">
              <a:defRPr/>
            </a:pPr>
            <a:r>
              <a:rPr lang="en-US" altLang="zh-CN" sz="2000" dirty="0">
                <a:latin typeface="Arial" charset="0"/>
              </a:rPr>
              <a:t>	  }</a:t>
            </a:r>
          </a:p>
          <a:p>
            <a:pPr algn="l" eaLnBrk="0" hangingPunct="0">
              <a:defRPr/>
            </a:pPr>
            <a:r>
              <a:rPr lang="en-US" altLang="zh-CN" sz="2000" dirty="0">
                <a:latin typeface="Arial" charset="0"/>
              </a:rPr>
              <a:t>	  pi = step * sum;</a:t>
            </a:r>
          </a:p>
          <a:p>
            <a:pPr algn="l" eaLnBrk="0" hangingPunct="0"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000" y="6434402"/>
            <a:ext cx="674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 err="1"/>
              <a:t>ParProgCourse</a:t>
            </a:r>
            <a:r>
              <a:rPr lang="en-US" dirty="0"/>
              <a:t>/Exercises/OpenMP/</a:t>
            </a:r>
            <a:r>
              <a:rPr lang="en-US" dirty="0" err="1"/>
              <a:t>pi.c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1813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14A6A0-9609-4C0D-B71F-44F6036866A3}" type="slidenum">
              <a:rPr lang="zh-CN" altLang="en-US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9000"/>
              </a:lnSpc>
            </a:pPr>
            <a:r>
              <a:rPr lang="en-US" altLang="zh-CN" sz="3600" dirty="0">
                <a:ea typeface="SimSun" pitchFamily="2" charset="-122"/>
              </a:rPr>
              <a:t>Serial PI program</a:t>
            </a:r>
          </a:p>
        </p:txBody>
      </p:sp>
      <p:sp>
        <p:nvSpPr>
          <p:cNvPr id="27652" name="Rectangle 3"/>
          <p:cNvSpPr>
            <a:spLocks noChangeArrowheads="1"/>
          </p:cNvSpPr>
          <p:nvPr/>
        </p:nvSpPr>
        <p:spPr bwMode="auto">
          <a:xfrm>
            <a:off x="2438400" y="2057400"/>
            <a:ext cx="76962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>
              <a:spcBef>
                <a:spcPct val="50000"/>
              </a:spcBef>
            </a:pPr>
            <a:endParaRPr lang="zh-CN" altLang="en-US">
              <a:latin typeface="Arial" charset="0"/>
            </a:endParaRPr>
          </a:p>
        </p:txBody>
      </p:sp>
      <p:sp>
        <p:nvSpPr>
          <p:cNvPr id="3139588" name="Rectangle 4"/>
          <p:cNvSpPr>
            <a:spLocks noChangeArrowheads="1"/>
          </p:cNvSpPr>
          <p:nvPr/>
        </p:nvSpPr>
        <p:spPr bwMode="auto">
          <a:xfrm>
            <a:off x="2971800" y="1367118"/>
            <a:ext cx="6629400" cy="501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l" eaLnBrk="0" hangingPunct="0">
              <a:defRPr/>
            </a:pPr>
            <a:r>
              <a:rPr lang="en-US" altLang="zh-CN" sz="2000" b="1" dirty="0">
                <a:solidFill>
                  <a:srgbClr val="C00000"/>
                </a:solidFill>
                <a:latin typeface="Arial" charset="0"/>
              </a:rPr>
              <a:t>#include &lt;</a:t>
            </a:r>
            <a:r>
              <a:rPr lang="en-US" altLang="zh-CN" sz="2000" b="1" dirty="0" err="1">
                <a:solidFill>
                  <a:srgbClr val="C00000"/>
                </a:solidFill>
                <a:latin typeface="Arial" charset="0"/>
              </a:rPr>
              <a:t>omp.h</a:t>
            </a:r>
            <a:r>
              <a:rPr lang="en-US" altLang="zh-CN" sz="2000" b="1" dirty="0">
                <a:solidFill>
                  <a:srgbClr val="C00000"/>
                </a:solidFill>
                <a:latin typeface="Arial" charset="0"/>
              </a:rPr>
              <a:t>&gt;</a:t>
            </a:r>
          </a:p>
          <a:p>
            <a:pPr algn="l" eaLnBrk="0" hangingPunct="0">
              <a:defRPr/>
            </a:pPr>
            <a:r>
              <a:rPr lang="en-US" altLang="zh-CN" sz="2000" dirty="0">
                <a:latin typeface="Arial" charset="0"/>
              </a:rPr>
              <a:t>static long </a:t>
            </a:r>
            <a:r>
              <a:rPr lang="en-US" altLang="zh-CN" sz="2000" dirty="0" err="1">
                <a:latin typeface="Arial" charset="0"/>
              </a:rPr>
              <a:t>num_steps</a:t>
            </a:r>
            <a:r>
              <a:rPr lang="en-US" altLang="zh-CN" sz="2000" dirty="0">
                <a:latin typeface="Arial" charset="0"/>
              </a:rPr>
              <a:t> = 100000;</a:t>
            </a:r>
          </a:p>
          <a:p>
            <a:pPr algn="l" eaLnBrk="0" hangingPunct="0">
              <a:defRPr/>
            </a:pPr>
            <a:r>
              <a:rPr lang="en-US" altLang="zh-CN" sz="2000" dirty="0">
                <a:latin typeface="Arial" charset="0"/>
              </a:rPr>
              <a:t>double step;</a:t>
            </a:r>
          </a:p>
          <a:p>
            <a:pPr algn="l" eaLnBrk="0" hangingPunct="0">
              <a:defRPr/>
            </a:pPr>
            <a:r>
              <a:rPr lang="en-US" altLang="zh-CN" sz="2000" dirty="0" err="1">
                <a:latin typeface="Arial" charset="0"/>
              </a:rPr>
              <a:t>int</a:t>
            </a:r>
            <a:r>
              <a:rPr lang="en-US" altLang="zh-CN" sz="2000" dirty="0">
                <a:latin typeface="Arial" charset="0"/>
              </a:rPr>
              <a:t> main ()</a:t>
            </a:r>
          </a:p>
          <a:p>
            <a:pPr algn="l" eaLnBrk="0" hangingPunct="0">
              <a:defRPr/>
            </a:pPr>
            <a:r>
              <a:rPr lang="en-US" altLang="zh-CN" sz="2000" dirty="0">
                <a:latin typeface="Arial" charset="0"/>
              </a:rPr>
              <a:t>{	  </a:t>
            </a:r>
            <a:r>
              <a:rPr lang="en-US" altLang="zh-CN" sz="2000" dirty="0" err="1">
                <a:latin typeface="Arial" charset="0"/>
              </a:rPr>
              <a:t>int</a:t>
            </a:r>
            <a:r>
              <a:rPr lang="en-US" altLang="zh-CN" sz="2000" dirty="0">
                <a:latin typeface="Arial" charset="0"/>
              </a:rPr>
              <a:t> i; 	  double x, pi, sum = 0.0;</a:t>
            </a:r>
          </a:p>
          <a:p>
            <a:pPr algn="l" eaLnBrk="0" hangingPunct="0">
              <a:defRPr/>
            </a:pPr>
            <a:r>
              <a:rPr lang="en-US" altLang="zh-CN" sz="2000" dirty="0">
                <a:latin typeface="Arial" charset="0"/>
              </a:rPr>
              <a:t>               </a:t>
            </a:r>
          </a:p>
          <a:p>
            <a:pPr algn="l" eaLnBrk="0" hangingPunct="0">
              <a:defRPr/>
            </a:pPr>
            <a:r>
              <a:rPr lang="en-US" altLang="zh-CN" sz="2000" dirty="0">
                <a:latin typeface="Arial" charset="0"/>
              </a:rPr>
              <a:t>	  step = 1.0/(double) </a:t>
            </a:r>
            <a:r>
              <a:rPr lang="en-US" altLang="zh-CN" sz="2000" dirty="0" err="1">
                <a:latin typeface="Arial" charset="0"/>
              </a:rPr>
              <a:t>num_steps</a:t>
            </a:r>
            <a:r>
              <a:rPr lang="en-US" altLang="zh-CN" sz="2000" dirty="0">
                <a:latin typeface="Arial" charset="0"/>
              </a:rPr>
              <a:t>;</a:t>
            </a:r>
          </a:p>
          <a:p>
            <a:pPr algn="l" eaLnBrk="0" hangingPunct="0">
              <a:defRPr/>
            </a:pPr>
            <a:r>
              <a:rPr lang="en-US" altLang="zh-CN" sz="2000" dirty="0">
                <a:latin typeface="Arial" charset="0"/>
              </a:rPr>
              <a:t>               </a:t>
            </a:r>
            <a:r>
              <a:rPr lang="en-US" altLang="zh-CN" sz="2000" b="1" dirty="0">
                <a:solidFill>
                  <a:srgbClr val="C00000"/>
                </a:solidFill>
                <a:latin typeface="Arial" charset="0"/>
              </a:rPr>
              <a:t>double </a:t>
            </a:r>
            <a:r>
              <a:rPr lang="en-US" altLang="zh-CN" sz="2000" b="1" dirty="0" err="1">
                <a:solidFill>
                  <a:srgbClr val="C00000"/>
                </a:solidFill>
                <a:latin typeface="Arial" charset="0"/>
              </a:rPr>
              <a:t>tdata</a:t>
            </a:r>
            <a:r>
              <a:rPr lang="en-US" altLang="zh-CN" sz="2000" b="1" dirty="0">
                <a:solidFill>
                  <a:srgbClr val="C00000"/>
                </a:solidFill>
                <a:latin typeface="Arial" charset="0"/>
              </a:rPr>
              <a:t> = </a:t>
            </a:r>
            <a:r>
              <a:rPr lang="en-US" altLang="zh-CN" sz="2000" b="1" dirty="0" err="1">
                <a:solidFill>
                  <a:srgbClr val="C00000"/>
                </a:solidFill>
                <a:latin typeface="Arial" charset="0"/>
              </a:rPr>
              <a:t>omp_get_wtime</a:t>
            </a:r>
            <a:r>
              <a:rPr lang="en-US" altLang="zh-CN" sz="2000" b="1" dirty="0">
                <a:solidFill>
                  <a:srgbClr val="C00000"/>
                </a:solidFill>
                <a:latin typeface="Arial" charset="0"/>
              </a:rPr>
              <a:t>();</a:t>
            </a:r>
          </a:p>
          <a:p>
            <a:pPr algn="l" eaLnBrk="0" hangingPunct="0">
              <a:defRPr/>
            </a:pPr>
            <a:r>
              <a:rPr lang="en-US" altLang="zh-CN" sz="2000" dirty="0">
                <a:latin typeface="Arial" charset="0"/>
              </a:rPr>
              <a:t>	  for (i=0;i&lt; </a:t>
            </a:r>
            <a:r>
              <a:rPr lang="en-US" altLang="zh-CN" sz="2000" dirty="0" err="1">
                <a:latin typeface="Arial" charset="0"/>
              </a:rPr>
              <a:t>num_steps</a:t>
            </a:r>
            <a:r>
              <a:rPr lang="en-US" altLang="zh-CN" sz="2000" dirty="0">
                <a:latin typeface="Arial" charset="0"/>
              </a:rPr>
              <a:t>; i++){</a:t>
            </a:r>
          </a:p>
          <a:p>
            <a:pPr algn="l" eaLnBrk="0" hangingPunct="0">
              <a:defRPr/>
            </a:pPr>
            <a:r>
              <a:rPr lang="en-US" altLang="zh-CN" sz="2000" dirty="0">
                <a:latin typeface="Arial" charset="0"/>
              </a:rPr>
              <a:t>		  x = (i+0.5)*step;</a:t>
            </a:r>
          </a:p>
          <a:p>
            <a:pPr algn="l" eaLnBrk="0" hangingPunct="0">
              <a:defRPr/>
            </a:pPr>
            <a:r>
              <a:rPr lang="en-US" altLang="zh-CN" sz="2000" dirty="0">
                <a:latin typeface="Arial" charset="0"/>
              </a:rPr>
              <a:t>		  sum = sum + 4.0/(1.0+x*x);</a:t>
            </a:r>
          </a:p>
          <a:p>
            <a:pPr algn="l" eaLnBrk="0" hangingPunct="0">
              <a:defRPr/>
            </a:pPr>
            <a:r>
              <a:rPr lang="en-US" altLang="zh-CN" sz="2000" dirty="0">
                <a:latin typeface="Arial" charset="0"/>
              </a:rPr>
              <a:t>	  }</a:t>
            </a:r>
          </a:p>
          <a:p>
            <a:pPr algn="l" eaLnBrk="0" hangingPunct="0">
              <a:defRPr/>
            </a:pPr>
            <a:r>
              <a:rPr lang="en-US" altLang="zh-CN" sz="2000" dirty="0">
                <a:latin typeface="Arial" charset="0"/>
              </a:rPr>
              <a:t>	  pi = step * sum;</a:t>
            </a:r>
          </a:p>
          <a:p>
            <a:pPr algn="l" eaLnBrk="0" hangingPunct="0">
              <a:defRPr/>
            </a:pPr>
            <a:r>
              <a:rPr lang="en-US" altLang="zh-CN" sz="2000" dirty="0">
                <a:latin typeface="Arial" charset="0"/>
              </a:rPr>
              <a:t>           </a:t>
            </a:r>
            <a:r>
              <a:rPr lang="en-US" altLang="zh-CN" sz="2000" b="1" dirty="0">
                <a:solidFill>
                  <a:srgbClr val="C00000"/>
                </a:solidFill>
                <a:latin typeface="Arial" charset="0"/>
              </a:rPr>
              <a:t>    </a:t>
            </a:r>
            <a:r>
              <a:rPr lang="en-US" altLang="zh-CN" sz="2000" b="1" dirty="0" err="1">
                <a:solidFill>
                  <a:srgbClr val="C00000"/>
                </a:solidFill>
                <a:latin typeface="Arial" charset="0"/>
              </a:rPr>
              <a:t>tdata</a:t>
            </a:r>
            <a:r>
              <a:rPr lang="en-US" altLang="zh-CN" sz="2000" b="1" dirty="0">
                <a:solidFill>
                  <a:srgbClr val="C00000"/>
                </a:solidFill>
                <a:latin typeface="Arial" charset="0"/>
              </a:rPr>
              <a:t> = </a:t>
            </a:r>
            <a:r>
              <a:rPr lang="en-US" altLang="zh-CN" sz="2000" b="1" dirty="0" err="1">
                <a:solidFill>
                  <a:srgbClr val="C00000"/>
                </a:solidFill>
                <a:latin typeface="Arial" charset="0"/>
              </a:rPr>
              <a:t>omp_get_wtime</a:t>
            </a:r>
            <a:r>
              <a:rPr lang="en-US" altLang="zh-CN" sz="2000" b="1" dirty="0">
                <a:solidFill>
                  <a:srgbClr val="C00000"/>
                </a:solidFill>
                <a:latin typeface="Arial" charset="0"/>
              </a:rPr>
              <a:t>() - </a:t>
            </a:r>
            <a:r>
              <a:rPr lang="en-US" altLang="zh-CN" sz="2000" b="1" dirty="0" err="1">
                <a:solidFill>
                  <a:srgbClr val="C00000"/>
                </a:solidFill>
                <a:latin typeface="Arial" charset="0"/>
              </a:rPr>
              <a:t>tdata</a:t>
            </a:r>
            <a:r>
              <a:rPr lang="en-US" altLang="zh-CN" sz="2000" b="1" dirty="0">
                <a:solidFill>
                  <a:srgbClr val="C00000"/>
                </a:solidFill>
                <a:latin typeface="Arial" charset="0"/>
              </a:rPr>
              <a:t>;</a:t>
            </a:r>
          </a:p>
          <a:p>
            <a:pPr algn="l" eaLnBrk="0" hangingPunct="0">
              <a:defRPr/>
            </a:pPr>
            <a:r>
              <a:rPr lang="en-US" altLang="zh-CN" sz="2000" dirty="0">
                <a:latin typeface="Arial" charset="0"/>
              </a:rPr>
              <a:t>               </a:t>
            </a:r>
            <a:r>
              <a:rPr lang="en-US" altLang="zh-CN" sz="2000" dirty="0" err="1">
                <a:latin typeface="Arial" charset="0"/>
              </a:rPr>
              <a:t>printf</a:t>
            </a:r>
            <a:r>
              <a:rPr lang="en-US" altLang="zh-CN" sz="2000" dirty="0">
                <a:latin typeface="Arial" charset="0"/>
              </a:rPr>
              <a:t>(“ pi = %f in %f secs\</a:t>
            </a:r>
            <a:r>
              <a:rPr lang="en-US" altLang="zh-CN" sz="2000" dirty="0" err="1">
                <a:latin typeface="Arial" charset="0"/>
              </a:rPr>
              <a:t>n”,pi</a:t>
            </a:r>
            <a:r>
              <a:rPr lang="en-US" altLang="zh-CN" sz="2000" dirty="0">
                <a:latin typeface="Arial" charset="0"/>
              </a:rPr>
              <a:t>, </a:t>
            </a:r>
            <a:r>
              <a:rPr lang="en-US" altLang="zh-CN" sz="2000" dirty="0" err="1">
                <a:latin typeface="Arial" charset="0"/>
              </a:rPr>
              <a:t>tdata</a:t>
            </a:r>
            <a:r>
              <a:rPr lang="en-US" altLang="zh-CN" sz="2000" dirty="0">
                <a:latin typeface="Arial" charset="0"/>
              </a:rPr>
              <a:t>);</a:t>
            </a:r>
          </a:p>
          <a:p>
            <a:pPr algn="l" eaLnBrk="0" hangingPunct="0"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000" y="6434402"/>
            <a:ext cx="512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 err="1"/>
              <a:t>ParProgCourse</a:t>
            </a:r>
            <a:r>
              <a:rPr lang="en-US" dirty="0"/>
              <a:t>/Exercises/OpenMP/</a:t>
            </a:r>
            <a:r>
              <a:rPr lang="en-US" dirty="0" err="1"/>
              <a:t>pi.c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69184" y="3490912"/>
            <a:ext cx="2279073" cy="1938992"/>
          </a:xfrm>
          <a:prstGeom prst="rect">
            <a:avLst/>
          </a:prstGeom>
          <a:solidFill>
            <a:srgbClr val="FFFFE7"/>
          </a:solidFill>
          <a:ln w="412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library routine </a:t>
            </a:r>
            <a:r>
              <a:rPr lang="en-US" sz="2000" dirty="0" err="1"/>
              <a:t>get_omp_wtime</a:t>
            </a:r>
            <a:r>
              <a:rPr lang="en-US" sz="2000" dirty="0"/>
              <a:t>() is used to find the elapsed “wall time” for blocks of code</a:t>
            </a:r>
          </a:p>
        </p:txBody>
      </p:sp>
    </p:spTree>
    <p:extLst>
      <p:ext uri="{BB962C8B-B14F-4D97-AF65-F5344CB8AC3E}">
        <p14:creationId xmlns:p14="http://schemas.microsoft.com/office/powerpoint/2010/main" val="163638841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182066" y="6509982"/>
            <a:ext cx="1009934" cy="348018"/>
          </a:xfrm>
        </p:spPr>
        <p:txBody>
          <a:bodyPr/>
          <a:lstStyle/>
          <a:p>
            <a:pPr algn="r">
              <a:defRPr/>
            </a:pPr>
            <a:fld id="{92531204-9A84-4BE0-8B85-BCAA44BC166D}" type="slidenum">
              <a:rPr lang="zh-CN" altLang="en-US"/>
              <a:pPr algn="r">
                <a:defRPr/>
              </a:pPr>
              <a:t>22</a:t>
            </a:fld>
            <a:endParaRPr lang="en-US" altLang="zh-CN" dirty="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984375" y="37790"/>
            <a:ext cx="8496300" cy="1143000"/>
          </a:xfrm>
        </p:spPr>
        <p:txBody>
          <a:bodyPr/>
          <a:lstStyle/>
          <a:p>
            <a:pPr eaLnBrk="1" hangingPunct="1"/>
            <a:r>
              <a:rPr lang="en-US" dirty="0"/>
              <a:t>Exercise: the parallel Pi program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1041" y="838397"/>
            <a:ext cx="11690959" cy="5302979"/>
          </a:xfrm>
        </p:spPr>
        <p:txBody>
          <a:bodyPr/>
          <a:lstStyle/>
          <a:p>
            <a:pPr eaLnBrk="1" hangingPunct="1"/>
            <a:r>
              <a:rPr lang="en-US" dirty="0"/>
              <a:t>Create a parallel version of the pi program using a parallel construct:</a:t>
            </a:r>
          </a:p>
          <a:p>
            <a:pPr marL="0" indent="0" eaLnBrk="1" hangingPunct="1">
              <a:buNone/>
            </a:pPr>
            <a:r>
              <a:rPr lang="en-US" dirty="0"/>
              <a:t>           #pragma </a:t>
            </a:r>
            <a:r>
              <a:rPr lang="en-US" dirty="0" err="1"/>
              <a:t>omp</a:t>
            </a:r>
            <a:r>
              <a:rPr lang="en-US" dirty="0"/>
              <a:t> parallel</a:t>
            </a:r>
          </a:p>
          <a:p>
            <a:pPr eaLnBrk="1" hangingPunct="1"/>
            <a:r>
              <a:rPr lang="en-US" dirty="0"/>
              <a:t>Pay close attention to shared versus private variables.</a:t>
            </a:r>
          </a:p>
          <a:p>
            <a:pPr eaLnBrk="1" hangingPunct="1"/>
            <a:r>
              <a:rPr lang="en-US" dirty="0"/>
              <a:t>In addition to a parallel construct, you will need the runtime library routines</a:t>
            </a:r>
          </a:p>
          <a:p>
            <a:pPr lvl="1" eaLnBrk="1" hangingPunct="1"/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omp_get_num_threads</a:t>
            </a:r>
            <a:r>
              <a:rPr lang="en-US" sz="2400" dirty="0"/>
              <a:t>();	</a:t>
            </a:r>
          </a:p>
          <a:p>
            <a:pPr lvl="1" eaLnBrk="1" hangingPunct="1"/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omp_get_thread_num</a:t>
            </a:r>
            <a:r>
              <a:rPr lang="en-US" sz="2400" dirty="0"/>
              <a:t>();</a:t>
            </a:r>
          </a:p>
          <a:p>
            <a:pPr lvl="1" eaLnBrk="1" hangingPunct="1"/>
            <a:r>
              <a:rPr lang="en-US" sz="2400" dirty="0"/>
              <a:t>double </a:t>
            </a:r>
            <a:r>
              <a:rPr lang="en-US" sz="2400" dirty="0" err="1"/>
              <a:t>omp_get_wtime</a:t>
            </a:r>
            <a:r>
              <a:rPr lang="en-US" sz="2400" dirty="0"/>
              <a:t>();</a:t>
            </a:r>
          </a:p>
          <a:p>
            <a:pPr lvl="1" eaLnBrk="1" hangingPunct="1"/>
            <a:r>
              <a:rPr lang="en-US" sz="2400" dirty="0" err="1"/>
              <a:t>omp_set_num_threads</a:t>
            </a:r>
            <a:r>
              <a:rPr lang="en-US" sz="2400" dirty="0"/>
              <a:t>();</a:t>
            </a: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5766132" y="4174120"/>
            <a:ext cx="5077869" cy="369332"/>
          </a:xfrm>
          <a:prstGeom prst="rect">
            <a:avLst/>
          </a:prstGeom>
          <a:solidFill>
            <a:srgbClr val="FFFFE7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Arial Unicode MS" pitchFamily="34" charset="-128"/>
              </a:rPr>
              <a:t>Time in Seconds since a fixed point in the past</a:t>
            </a:r>
          </a:p>
        </p:txBody>
      </p:sp>
      <p:sp>
        <p:nvSpPr>
          <p:cNvPr id="28678" name="Line 5"/>
          <p:cNvSpPr>
            <a:spLocks noChangeShapeType="1"/>
          </p:cNvSpPr>
          <p:nvPr/>
        </p:nvSpPr>
        <p:spPr bwMode="auto">
          <a:xfrm flipH="1" flipV="1">
            <a:off x="4555297" y="3800475"/>
            <a:ext cx="1183480" cy="536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Text Box 6"/>
          <p:cNvSpPr txBox="1">
            <a:spLocks noChangeArrowheads="1"/>
          </p:cNvSpPr>
          <p:nvPr/>
        </p:nvSpPr>
        <p:spPr bwMode="auto">
          <a:xfrm>
            <a:off x="5887232" y="3312794"/>
            <a:ext cx="2338387" cy="379413"/>
          </a:xfrm>
          <a:prstGeom prst="rect">
            <a:avLst/>
          </a:prstGeom>
          <a:solidFill>
            <a:srgbClr val="FFFFE7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Arial Unicode MS" pitchFamily="34" charset="-128"/>
              </a:rPr>
              <a:t>Thread ID or rank</a:t>
            </a:r>
          </a:p>
        </p:txBody>
      </p:sp>
      <p:sp>
        <p:nvSpPr>
          <p:cNvPr id="28680" name="Line 7"/>
          <p:cNvSpPr>
            <a:spLocks noChangeShapeType="1"/>
          </p:cNvSpPr>
          <p:nvPr/>
        </p:nvSpPr>
        <p:spPr bwMode="auto">
          <a:xfrm flipH="1" flipV="1">
            <a:off x="4715181" y="3287897"/>
            <a:ext cx="1172051" cy="26678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Text Box 8"/>
          <p:cNvSpPr txBox="1">
            <a:spLocks noChangeArrowheads="1"/>
          </p:cNvSpPr>
          <p:nvPr/>
        </p:nvSpPr>
        <p:spPr bwMode="auto">
          <a:xfrm>
            <a:off x="5887233" y="2608637"/>
            <a:ext cx="3429000" cy="369332"/>
          </a:xfrm>
          <a:prstGeom prst="rect">
            <a:avLst/>
          </a:prstGeom>
          <a:solidFill>
            <a:srgbClr val="FFFFE7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Arial Unicode MS" pitchFamily="34" charset="-128"/>
              </a:rPr>
              <a:t>Number of threads in the team</a:t>
            </a:r>
          </a:p>
        </p:txBody>
      </p:sp>
      <p:sp>
        <p:nvSpPr>
          <p:cNvPr id="28682" name="Line 9"/>
          <p:cNvSpPr>
            <a:spLocks noChangeShapeType="1"/>
          </p:cNvSpPr>
          <p:nvPr/>
        </p:nvSpPr>
        <p:spPr bwMode="auto">
          <a:xfrm flipH="1">
            <a:off x="5047989" y="2793303"/>
            <a:ext cx="839244" cy="3757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495394" y="4582844"/>
            <a:ext cx="4422770" cy="369332"/>
          </a:xfrm>
          <a:prstGeom prst="rect">
            <a:avLst/>
          </a:prstGeom>
          <a:solidFill>
            <a:srgbClr val="FFFFE7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Arial Unicode MS" pitchFamily="34" charset="-128"/>
              </a:rPr>
              <a:t>Request a number of threads in the team</a:t>
            </a:r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V="1">
            <a:off x="2407472" y="4365745"/>
            <a:ext cx="288160" cy="217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1666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182066" y="6509982"/>
            <a:ext cx="1009934" cy="348018"/>
          </a:xfrm>
        </p:spPr>
        <p:txBody>
          <a:bodyPr/>
          <a:lstStyle/>
          <a:p>
            <a:pPr>
              <a:defRPr/>
            </a:pPr>
            <a:fld id="{92531204-9A84-4BE0-8B85-BCAA44BC166D}" type="slidenum">
              <a:rPr lang="zh-CN" altLang="en-US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984375" y="22800"/>
            <a:ext cx="8496300" cy="1143000"/>
          </a:xfrm>
        </p:spPr>
        <p:txBody>
          <a:bodyPr/>
          <a:lstStyle/>
          <a:p>
            <a:pPr eaLnBrk="1" hangingPunct="1"/>
            <a:r>
              <a:rPr lang="en-US" dirty="0"/>
              <a:t>Hints: the Parallel Pi program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1354" y="679377"/>
            <a:ext cx="11285950" cy="6034594"/>
          </a:xfrm>
        </p:spPr>
        <p:txBody>
          <a:bodyPr/>
          <a:lstStyle/>
          <a:p>
            <a:pPr eaLnBrk="1" hangingPunct="1"/>
            <a:r>
              <a:rPr lang="en-US" dirty="0"/>
              <a:t>Use a parallel construct:</a:t>
            </a:r>
          </a:p>
          <a:p>
            <a:pPr marL="0" indent="0" eaLnBrk="1" hangingPunct="1">
              <a:buNone/>
            </a:pPr>
            <a:r>
              <a:rPr lang="en-US" dirty="0"/>
              <a:t>           #pragma </a:t>
            </a:r>
            <a:r>
              <a:rPr lang="en-US" dirty="0" err="1"/>
              <a:t>omp</a:t>
            </a:r>
            <a:r>
              <a:rPr lang="en-US" dirty="0"/>
              <a:t> parallel</a:t>
            </a:r>
          </a:p>
          <a:p>
            <a:pPr marL="0" indent="0" eaLnBrk="1" hangingPunct="1">
              <a:buNone/>
            </a:pPr>
            <a:endParaRPr lang="en-US" dirty="0"/>
          </a:p>
          <a:p>
            <a:pPr eaLnBrk="1" hangingPunct="1"/>
            <a:r>
              <a:rPr lang="en-US" dirty="0"/>
              <a:t>The challenge is to:</a:t>
            </a:r>
          </a:p>
          <a:p>
            <a:pPr lvl="1" eaLnBrk="1" hangingPunct="1"/>
            <a:r>
              <a:rPr lang="en-US" dirty="0"/>
              <a:t>divide loop iterations between threads (use the thread ID and the number of threads).</a:t>
            </a:r>
          </a:p>
          <a:p>
            <a:pPr lvl="1" eaLnBrk="1" hangingPunct="1"/>
            <a:r>
              <a:rPr lang="en-US" dirty="0"/>
              <a:t>Create an accumulator for each thread to hold partial sums that you can later combine to generate the global sum.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dirty="0"/>
              <a:t>In addition to a parallel construct, you will need the runtime library routines</a:t>
            </a:r>
          </a:p>
          <a:p>
            <a:pPr lvl="1" eaLnBrk="1" hangingPunct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omp_set_num_threads</a:t>
            </a:r>
            <a:r>
              <a:rPr lang="en-US" dirty="0"/>
              <a:t>();</a:t>
            </a:r>
          </a:p>
          <a:p>
            <a:pPr lvl="1" eaLnBrk="1" hangingPunct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omp_get_num_threads</a:t>
            </a:r>
            <a:r>
              <a:rPr lang="en-US" dirty="0"/>
              <a:t>();	</a:t>
            </a:r>
          </a:p>
          <a:p>
            <a:pPr lvl="1" eaLnBrk="1" hangingPunct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omp_get_thread_num</a:t>
            </a:r>
            <a:r>
              <a:rPr lang="en-US" dirty="0"/>
              <a:t>();</a:t>
            </a:r>
          </a:p>
          <a:p>
            <a:pPr lvl="1" eaLnBrk="1" hangingPunct="1"/>
            <a:r>
              <a:rPr lang="en-US" dirty="0"/>
              <a:t>double </a:t>
            </a:r>
            <a:r>
              <a:rPr lang="en-US" dirty="0" err="1"/>
              <a:t>omp_get_wtime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61380699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540647" y="6606444"/>
            <a:ext cx="553278" cy="161487"/>
          </a:xfrm>
        </p:spPr>
        <p:txBody>
          <a:bodyPr/>
          <a:lstStyle/>
          <a:p>
            <a:pPr algn="r">
              <a:defRPr/>
            </a:pPr>
            <a:fld id="{D9B57214-F148-48FE-958D-082D3FE68745}" type="slidenum">
              <a:rPr lang="zh-CN" altLang="en-US" sz="1000"/>
              <a:pPr algn="r">
                <a:defRPr/>
              </a:pPr>
              <a:t>24</a:t>
            </a:fld>
            <a:endParaRPr lang="en-US" altLang="zh-CN" sz="1000" dirty="0"/>
          </a:p>
        </p:txBody>
      </p:sp>
      <p:sp>
        <p:nvSpPr>
          <p:cNvPr id="128003" name="Rectangle 2"/>
          <p:cNvSpPr>
            <a:spLocks noChangeArrowheads="1"/>
          </p:cNvSpPr>
          <p:nvPr/>
        </p:nvSpPr>
        <p:spPr bwMode="auto">
          <a:xfrm>
            <a:off x="651353" y="998538"/>
            <a:ext cx="10734806" cy="5909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l" eaLnBrk="0" hangingPunct="0"/>
            <a:r>
              <a:rPr lang="en-US" altLang="zh-CN" b="1" dirty="0">
                <a:solidFill>
                  <a:srgbClr val="C00000"/>
                </a:solidFill>
                <a:latin typeface="Arial Unicode MS" pitchFamily="34" charset="-128"/>
              </a:rPr>
              <a:t>#include &lt;</a:t>
            </a:r>
            <a:r>
              <a:rPr lang="en-US" altLang="zh-CN" b="1" dirty="0" err="1">
                <a:solidFill>
                  <a:srgbClr val="C00000"/>
                </a:solidFill>
                <a:latin typeface="Arial Unicode MS" pitchFamily="34" charset="-128"/>
              </a:rPr>
              <a:t>omp.h</a:t>
            </a:r>
            <a:r>
              <a:rPr lang="en-US" altLang="zh-CN" b="1" dirty="0">
                <a:solidFill>
                  <a:srgbClr val="C00000"/>
                </a:solidFill>
                <a:latin typeface="Arial Unicode MS" pitchFamily="34" charset="-128"/>
              </a:rPr>
              <a:t>&gt;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static long </a:t>
            </a:r>
            <a:r>
              <a:rPr lang="en-US" altLang="zh-CN" dirty="0" err="1">
                <a:latin typeface="Arial Unicode MS" pitchFamily="34" charset="-128"/>
              </a:rPr>
              <a:t>num_steps</a:t>
            </a:r>
            <a:r>
              <a:rPr lang="en-US" altLang="zh-CN" dirty="0">
                <a:latin typeface="Arial Unicode MS" pitchFamily="34" charset="-128"/>
              </a:rPr>
              <a:t> = 100000;         double step;</a:t>
            </a:r>
          </a:p>
          <a:p>
            <a:pPr algn="l" eaLnBrk="0" hangingPunct="0"/>
            <a:r>
              <a:rPr lang="en-US" altLang="zh-CN" b="1" dirty="0">
                <a:solidFill>
                  <a:srgbClr val="C00000"/>
                </a:solidFill>
                <a:latin typeface="Arial Unicode MS" pitchFamily="34" charset="-128"/>
              </a:rPr>
              <a:t>#define NUM_THREADS 2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void main ()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{    int i, </a:t>
            </a:r>
            <a:r>
              <a:rPr lang="en-US" altLang="zh-CN" dirty="0" err="1">
                <a:latin typeface="Arial Unicode MS" pitchFamily="34" charset="-128"/>
              </a:rPr>
              <a:t>nthreads</a:t>
            </a:r>
            <a:r>
              <a:rPr lang="en-US" altLang="zh-CN" dirty="0">
                <a:latin typeface="Arial Unicode MS" pitchFamily="34" charset="-128"/>
              </a:rPr>
              <a:t>;  double pi, sum[NUM_THREADS];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   step = 1.0/(double) </a:t>
            </a:r>
            <a:r>
              <a:rPr lang="en-US" altLang="zh-CN" dirty="0" err="1">
                <a:latin typeface="Arial Unicode MS" pitchFamily="34" charset="-128"/>
              </a:rPr>
              <a:t>num_steps</a:t>
            </a:r>
            <a:r>
              <a:rPr lang="en-US" altLang="zh-CN" dirty="0">
                <a:latin typeface="Arial Unicode MS" pitchFamily="34" charset="-128"/>
              </a:rPr>
              <a:t>;</a:t>
            </a:r>
          </a:p>
          <a:p>
            <a:pPr algn="l" eaLnBrk="0" hangingPunct="0"/>
            <a:r>
              <a:rPr lang="en-US" altLang="zh-CN" b="1" dirty="0">
                <a:solidFill>
                  <a:srgbClr val="C00000"/>
                </a:solidFill>
                <a:latin typeface="Arial Unicode MS" pitchFamily="34" charset="-128"/>
              </a:rPr>
              <a:t>     </a:t>
            </a:r>
            <a:r>
              <a:rPr lang="en-US" altLang="zh-CN" b="1" dirty="0" err="1">
                <a:solidFill>
                  <a:srgbClr val="C00000"/>
                </a:solidFill>
                <a:latin typeface="Arial Unicode MS" pitchFamily="34" charset="-128"/>
              </a:rPr>
              <a:t>omp_set_num_threads</a:t>
            </a:r>
            <a:r>
              <a:rPr lang="en-US" altLang="zh-CN" b="1" dirty="0">
                <a:solidFill>
                  <a:srgbClr val="C00000"/>
                </a:solidFill>
                <a:latin typeface="Arial Unicode MS" pitchFamily="34" charset="-128"/>
              </a:rPr>
              <a:t>(NUM_THREADS);</a:t>
            </a:r>
          </a:p>
          <a:p>
            <a:pPr algn="l" eaLnBrk="0" hangingPunct="0"/>
            <a:r>
              <a:rPr lang="en-US" altLang="zh-CN" b="1" dirty="0">
                <a:solidFill>
                  <a:srgbClr val="C00000"/>
                </a:solidFill>
                <a:latin typeface="Arial Unicode MS" pitchFamily="34" charset="-128"/>
              </a:rPr>
              <a:t>    #pragma </a:t>
            </a:r>
            <a:r>
              <a:rPr lang="en-US" altLang="zh-CN" b="1" dirty="0" err="1">
                <a:solidFill>
                  <a:srgbClr val="C00000"/>
                </a:solidFill>
                <a:latin typeface="Arial Unicode MS" pitchFamily="34" charset="-128"/>
              </a:rPr>
              <a:t>omp</a:t>
            </a:r>
            <a:r>
              <a:rPr lang="en-US" altLang="zh-CN" b="1" dirty="0">
                <a:solidFill>
                  <a:srgbClr val="C00000"/>
                </a:solidFill>
                <a:latin typeface="Arial Unicode MS" pitchFamily="34" charset="-128"/>
              </a:rPr>
              <a:t> parallel</a:t>
            </a:r>
          </a:p>
          <a:p>
            <a:pPr algn="l" eaLnBrk="0" hangingPunct="0"/>
            <a:r>
              <a:rPr lang="en-US" altLang="zh-CN" dirty="0">
                <a:solidFill>
                  <a:srgbClr val="FFFF66"/>
                </a:solidFill>
                <a:latin typeface="Arial Unicode MS" pitchFamily="34" charset="-128"/>
              </a:rPr>
              <a:t>    </a:t>
            </a:r>
            <a:r>
              <a:rPr lang="en-US" altLang="zh-CN" dirty="0">
                <a:latin typeface="Arial Unicode MS" pitchFamily="34" charset="-128"/>
              </a:rPr>
              <a:t>{	   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            int i, </a:t>
            </a:r>
            <a:r>
              <a:rPr lang="en-US" altLang="zh-CN" dirty="0" err="1">
                <a:latin typeface="Arial Unicode MS" pitchFamily="34" charset="-128"/>
              </a:rPr>
              <a:t>id,nthrds</a:t>
            </a:r>
            <a:r>
              <a:rPr lang="en-US" altLang="zh-CN" dirty="0">
                <a:latin typeface="Arial Unicode MS" pitchFamily="34" charset="-128"/>
              </a:rPr>
              <a:t>;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            double x;</a:t>
            </a:r>
          </a:p>
          <a:p>
            <a:pPr algn="l" eaLnBrk="0" hangingPunct="0"/>
            <a:r>
              <a:rPr lang="en-US" altLang="zh-CN" b="1" dirty="0">
                <a:solidFill>
                  <a:srgbClr val="C00000"/>
                </a:solidFill>
                <a:latin typeface="Arial Unicode MS" pitchFamily="34" charset="-128"/>
              </a:rPr>
              <a:t>              id = </a:t>
            </a:r>
            <a:r>
              <a:rPr lang="en-US" altLang="zh-CN" b="1" dirty="0" err="1">
                <a:solidFill>
                  <a:srgbClr val="C00000"/>
                </a:solidFill>
                <a:latin typeface="Arial Unicode MS" pitchFamily="34" charset="-128"/>
              </a:rPr>
              <a:t>omp_get_thread_num</a:t>
            </a:r>
            <a:r>
              <a:rPr lang="en-US" altLang="zh-CN" b="1" dirty="0">
                <a:solidFill>
                  <a:srgbClr val="C00000"/>
                </a:solidFill>
                <a:latin typeface="Arial Unicode MS" pitchFamily="34" charset="-128"/>
              </a:rPr>
              <a:t>();</a:t>
            </a:r>
          </a:p>
          <a:p>
            <a:pPr algn="l" eaLnBrk="0" hangingPunct="0"/>
            <a:r>
              <a:rPr lang="en-US" altLang="zh-CN" b="1" dirty="0">
                <a:solidFill>
                  <a:srgbClr val="C00000"/>
                </a:solidFill>
                <a:latin typeface="Arial Unicode MS" pitchFamily="34" charset="-128"/>
              </a:rPr>
              <a:t>              </a:t>
            </a:r>
            <a:r>
              <a:rPr lang="en-US" altLang="zh-CN" b="1" dirty="0" err="1">
                <a:solidFill>
                  <a:srgbClr val="C00000"/>
                </a:solidFill>
                <a:latin typeface="Arial Unicode MS" pitchFamily="34" charset="-128"/>
              </a:rPr>
              <a:t>nthrds</a:t>
            </a:r>
            <a:r>
              <a:rPr lang="en-US" altLang="zh-CN" b="1" dirty="0">
                <a:solidFill>
                  <a:srgbClr val="C00000"/>
                </a:solidFill>
                <a:latin typeface="Arial Unicode MS" pitchFamily="34" charset="-128"/>
              </a:rPr>
              <a:t> = </a:t>
            </a:r>
            <a:r>
              <a:rPr lang="en-US" altLang="zh-CN" b="1" dirty="0" err="1">
                <a:solidFill>
                  <a:srgbClr val="C00000"/>
                </a:solidFill>
                <a:latin typeface="Arial Unicode MS" pitchFamily="34" charset="-128"/>
              </a:rPr>
              <a:t>omp_get_num_threads</a:t>
            </a:r>
            <a:r>
              <a:rPr lang="en-US" altLang="zh-CN" b="1" dirty="0">
                <a:solidFill>
                  <a:srgbClr val="C00000"/>
                </a:solidFill>
                <a:latin typeface="Arial Unicode MS" pitchFamily="34" charset="-128"/>
              </a:rPr>
              <a:t>();</a:t>
            </a:r>
          </a:p>
          <a:p>
            <a:pPr algn="l" eaLnBrk="0" hangingPunct="0"/>
            <a:r>
              <a:rPr lang="en-US" altLang="zh-CN" b="1" dirty="0">
                <a:solidFill>
                  <a:srgbClr val="C00000"/>
                </a:solidFill>
                <a:latin typeface="Arial Unicode MS" pitchFamily="34" charset="-128"/>
              </a:rPr>
              <a:t>              if (id == 0)   </a:t>
            </a:r>
            <a:r>
              <a:rPr lang="en-US" altLang="zh-CN" b="1" dirty="0" err="1">
                <a:solidFill>
                  <a:srgbClr val="C00000"/>
                </a:solidFill>
                <a:latin typeface="Arial Unicode MS" pitchFamily="34" charset="-128"/>
              </a:rPr>
              <a:t>nthreads</a:t>
            </a:r>
            <a:r>
              <a:rPr lang="en-US" altLang="zh-CN" b="1" dirty="0">
                <a:solidFill>
                  <a:srgbClr val="C00000"/>
                </a:solidFill>
                <a:latin typeface="Arial Unicode MS" pitchFamily="34" charset="-128"/>
              </a:rPr>
              <a:t> = </a:t>
            </a:r>
            <a:r>
              <a:rPr lang="en-US" altLang="zh-CN" b="1" dirty="0" err="1">
                <a:solidFill>
                  <a:srgbClr val="C00000"/>
                </a:solidFill>
                <a:latin typeface="Arial Unicode MS" pitchFamily="34" charset="-128"/>
              </a:rPr>
              <a:t>nthrds</a:t>
            </a:r>
            <a:r>
              <a:rPr lang="en-US" altLang="zh-CN" b="1" dirty="0">
                <a:solidFill>
                  <a:srgbClr val="C00000"/>
                </a:solidFill>
                <a:latin typeface="Arial Unicode MS" pitchFamily="34" charset="-128"/>
              </a:rPr>
              <a:t>;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	  for (i=id, sum[id]=0.0;i&lt; </a:t>
            </a:r>
            <a:r>
              <a:rPr lang="en-US" altLang="zh-CN" dirty="0" err="1">
                <a:latin typeface="Arial Unicode MS" pitchFamily="34" charset="-128"/>
              </a:rPr>
              <a:t>num_steps</a:t>
            </a:r>
            <a:r>
              <a:rPr lang="en-US" altLang="zh-CN" dirty="0">
                <a:latin typeface="Arial Unicode MS" pitchFamily="34" charset="-128"/>
              </a:rPr>
              <a:t>; i=</a:t>
            </a:r>
            <a:r>
              <a:rPr lang="en-US" altLang="zh-CN" dirty="0" err="1">
                <a:latin typeface="Arial Unicode MS" pitchFamily="34" charset="-128"/>
              </a:rPr>
              <a:t>i+nthrds</a:t>
            </a:r>
            <a:r>
              <a:rPr lang="en-US" altLang="zh-CN" dirty="0">
                <a:latin typeface="Arial Unicode MS" pitchFamily="34" charset="-128"/>
              </a:rPr>
              <a:t>) {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		  x = (i+0.5)*step;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		  sum[id] += 4.0/(1.0+x*x);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	  }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   }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   for(i=0, pi=0.0;i&lt;</a:t>
            </a:r>
            <a:r>
              <a:rPr lang="en-US" altLang="zh-CN" dirty="0" err="1">
                <a:latin typeface="Arial Unicode MS" pitchFamily="34" charset="-128"/>
              </a:rPr>
              <a:t>nthreads;i</a:t>
            </a:r>
            <a:r>
              <a:rPr lang="en-US" altLang="zh-CN" dirty="0">
                <a:latin typeface="Arial Unicode MS" pitchFamily="34" charset="-128"/>
              </a:rPr>
              <a:t>++)pi += sum[i] * step;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}</a:t>
            </a:r>
          </a:p>
        </p:txBody>
      </p:sp>
      <p:sp>
        <p:nvSpPr>
          <p:cNvPr id="128004" name="Rectangle 3"/>
          <p:cNvSpPr>
            <a:spLocks noGrp="1" noChangeArrowheads="1"/>
          </p:cNvSpPr>
          <p:nvPr>
            <p:ph type="title"/>
          </p:nvPr>
        </p:nvSpPr>
        <p:spPr>
          <a:xfrm>
            <a:off x="2298700" y="213711"/>
            <a:ext cx="7988300" cy="1143000"/>
          </a:xfrm>
          <a:noFill/>
        </p:spPr>
        <p:txBody>
          <a:bodyPr/>
          <a:lstStyle/>
          <a:p>
            <a:pPr eaLnBrk="1" hangingPunct="1">
              <a:lnSpc>
                <a:spcPct val="89000"/>
              </a:lnSpc>
            </a:pPr>
            <a:r>
              <a:rPr lang="en-US" altLang="zh-CN" sz="3200" dirty="0">
                <a:ea typeface="SimSun" pitchFamily="2" charset="-122"/>
              </a:rPr>
              <a:t>Example: A simple SPMD pi program  </a:t>
            </a:r>
            <a:endParaRPr lang="en-US" altLang="zh-CN" sz="3200" dirty="0">
              <a:solidFill>
                <a:schemeClr val="accent1"/>
              </a:solidFill>
              <a:ea typeface="SimSun" pitchFamily="2" charset="-122"/>
            </a:endParaRPr>
          </a:p>
        </p:txBody>
      </p:sp>
      <p:sp>
        <p:nvSpPr>
          <p:cNvPr id="3492868" name="Text Box 4"/>
          <p:cNvSpPr txBox="1">
            <a:spLocks noChangeArrowheads="1"/>
          </p:cNvSpPr>
          <p:nvPr/>
        </p:nvSpPr>
        <p:spPr bwMode="auto">
          <a:xfrm>
            <a:off x="7752914" y="1819711"/>
            <a:ext cx="3633244" cy="523220"/>
          </a:xfrm>
          <a:prstGeom prst="rect">
            <a:avLst/>
          </a:prstGeom>
          <a:solidFill>
            <a:srgbClr val="FFFFE7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1400">
                <a:latin typeface="Arial Unicode MS" pitchFamily="34" charset="-128"/>
              </a:rPr>
              <a:t>Promote scalar to an array dimensioned by number of threads to avoid race condition.</a:t>
            </a:r>
          </a:p>
        </p:txBody>
      </p:sp>
      <p:sp>
        <p:nvSpPr>
          <p:cNvPr id="128006" name="Line 5"/>
          <p:cNvSpPr>
            <a:spLocks noChangeShapeType="1"/>
          </p:cNvSpPr>
          <p:nvPr/>
        </p:nvSpPr>
        <p:spPr bwMode="auto">
          <a:xfrm flipH="1">
            <a:off x="6857999" y="2041742"/>
            <a:ext cx="894915" cy="22709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92870" name="Text Box 6"/>
          <p:cNvSpPr txBox="1">
            <a:spLocks noChangeArrowheads="1"/>
          </p:cNvSpPr>
          <p:nvPr/>
        </p:nvSpPr>
        <p:spPr bwMode="auto">
          <a:xfrm>
            <a:off x="7899400" y="5370840"/>
            <a:ext cx="3868977" cy="523220"/>
          </a:xfrm>
          <a:prstGeom prst="rect">
            <a:avLst/>
          </a:prstGeom>
          <a:solidFill>
            <a:srgbClr val="FFFFE7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1400" dirty="0">
                <a:latin typeface="Arial Unicode MS" pitchFamily="34" charset="-128"/>
              </a:rPr>
              <a:t>This is a common trick in SPMD programs to create a cyclic distribution of loop iterations</a:t>
            </a:r>
          </a:p>
        </p:txBody>
      </p:sp>
      <p:sp>
        <p:nvSpPr>
          <p:cNvPr id="128008" name="Line 7"/>
          <p:cNvSpPr>
            <a:spLocks noChangeShapeType="1"/>
          </p:cNvSpPr>
          <p:nvPr/>
        </p:nvSpPr>
        <p:spPr bwMode="auto">
          <a:xfrm flipH="1" flipV="1">
            <a:off x="6883400" y="5175250"/>
            <a:ext cx="10160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92872" name="Text Box 8"/>
          <p:cNvSpPr txBox="1">
            <a:spLocks noChangeArrowheads="1"/>
          </p:cNvSpPr>
          <p:nvPr/>
        </p:nvSpPr>
        <p:spPr bwMode="auto">
          <a:xfrm>
            <a:off x="7416800" y="3542862"/>
            <a:ext cx="3969358" cy="954107"/>
          </a:xfrm>
          <a:prstGeom prst="rect">
            <a:avLst/>
          </a:prstGeom>
          <a:solidFill>
            <a:srgbClr val="FFFFE7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1400" dirty="0">
                <a:latin typeface="Arial Unicode MS" pitchFamily="34" charset="-128"/>
              </a:rPr>
              <a:t>Only one thread should copy the number of threads to the global value to make sure multiple threads writing to the same address don</a:t>
            </a:r>
            <a:r>
              <a:rPr lang="en-US" altLang="zh-CN" sz="1400" dirty="0">
                <a:latin typeface="Arial"/>
              </a:rPr>
              <a:t>’</a:t>
            </a:r>
            <a:r>
              <a:rPr lang="en-US" altLang="zh-CN" sz="1400" dirty="0">
                <a:latin typeface="Arial Unicode MS" pitchFamily="34" charset="-128"/>
              </a:rPr>
              <a:t>t conflict.  </a:t>
            </a:r>
          </a:p>
        </p:txBody>
      </p:sp>
      <p:sp>
        <p:nvSpPr>
          <p:cNvPr id="128010" name="Line 9"/>
          <p:cNvSpPr>
            <a:spLocks noChangeShapeType="1"/>
          </p:cNvSpPr>
          <p:nvPr/>
        </p:nvSpPr>
        <p:spPr bwMode="auto">
          <a:xfrm flipH="1">
            <a:off x="4775201" y="3949700"/>
            <a:ext cx="2641598" cy="84776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54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Results*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770612"/>
              </p:ext>
            </p:extLst>
          </p:nvPr>
        </p:nvGraphicFramePr>
        <p:xfrm>
          <a:off x="8417353" y="2360614"/>
          <a:ext cx="2029472" cy="2176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threads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baseline="0" dirty="0"/>
                        <a:t> SPMD*</a:t>
                      </a:r>
                      <a:endParaRPr 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1.86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1.08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855487" y="767213"/>
            <a:ext cx="8301038" cy="1018276"/>
          </a:xfrm>
          <a:prstGeom prst="rect">
            <a:avLst/>
          </a:prstGeom>
        </p:spPr>
        <p:txBody>
          <a:bodyPr/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</a:rPr>
              <a:t>Original Serial pi program with 100000000 steps ran in 1.83 seconds.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8229" y="6550223"/>
            <a:ext cx="3251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*SPMD: Single Program Multiple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20833" y="4657312"/>
            <a:ext cx="35198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Intel compiler (</a:t>
            </a:r>
            <a:r>
              <a:rPr lang="en-US" sz="14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icpc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) with default optimization level (O2) on Apple OS X 10.7.3 with a dual core (four HW thread) Intel® </a:t>
            </a:r>
            <a:r>
              <a:rPr lang="en-US" sz="14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Core</a:t>
            </a:r>
            <a:r>
              <a:rPr lang="en-US" sz="1400" baseline="300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TM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 i5 processor at 1.7 </a:t>
            </a:r>
            <a:r>
              <a:rPr lang="en-US" sz="14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Ghz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 and 4 </a:t>
            </a:r>
            <a:r>
              <a:rPr lang="en-US" sz="14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Gbyte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 DDR3 memory at 1.333 </a:t>
            </a:r>
            <a:r>
              <a:rPr lang="en-US" sz="14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Ghz.</a:t>
            </a:r>
            <a:endParaRPr lang="en-US" sz="1400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7C049-5AF8-A84D-BC1D-BB437505A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526" y="1236458"/>
            <a:ext cx="5682464" cy="5176868"/>
          </a:xfrm>
          <a:prstGeom prst="rect">
            <a:avLst/>
          </a:prstGeom>
          <a:solidFill>
            <a:srgbClr val="EAF3FC"/>
          </a:solidFill>
          <a:ln>
            <a:solidFill>
              <a:schemeClr val="bg2"/>
            </a:solidFill>
          </a:ln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B48F8D1-6377-1E4E-83F4-F627610269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40647" y="6606444"/>
            <a:ext cx="553278" cy="161487"/>
          </a:xfrm>
        </p:spPr>
        <p:txBody>
          <a:bodyPr/>
          <a:lstStyle/>
          <a:p>
            <a:pPr algn="r">
              <a:defRPr/>
            </a:pPr>
            <a:fld id="{D9B57214-F148-48FE-958D-082D3FE68745}" type="slidenum">
              <a:rPr lang="zh-CN" altLang="en-US" sz="1000"/>
              <a:pPr algn="r">
                <a:defRPr/>
              </a:pPr>
              <a:t>25</a:t>
            </a:fld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408324879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659519"/>
            <a:ext cx="2133600" cy="238125"/>
          </a:xfrm>
          <a:prstGeom prst="rect">
            <a:avLst/>
          </a:prstGeom>
        </p:spPr>
        <p:txBody>
          <a:bodyPr/>
          <a:lstStyle/>
          <a:p>
            <a:pPr algn="r"/>
            <a:fld id="{399A6828-E95C-4676-9610-852B4CB9CEDE}" type="slidenum">
              <a:rPr lang="en-US" sz="1200">
                <a:solidFill>
                  <a:srgbClr val="000000"/>
                </a:solidFill>
              </a:rPr>
              <a:pPr algn="r"/>
              <a:t>26</a:t>
            </a:fld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1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SPMD: Single Program Mulitple Data</a:t>
            </a:r>
          </a:p>
        </p:txBody>
      </p:sp>
      <p:sp>
        <p:nvSpPr>
          <p:cNvPr id="71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27189" y="850595"/>
            <a:ext cx="8874122" cy="669408"/>
          </a:xfrm>
        </p:spPr>
        <p:txBody>
          <a:bodyPr/>
          <a:lstStyle/>
          <a:p>
            <a:r>
              <a:rPr lang="en-US" sz="1800" dirty="0"/>
              <a:t>Run the same program on P processing elements where P can be arbitrarily large. </a:t>
            </a:r>
          </a:p>
        </p:txBody>
      </p:sp>
      <p:sp>
        <p:nvSpPr>
          <p:cNvPr id="713732" name="Text Box 4"/>
          <p:cNvSpPr txBox="1">
            <a:spLocks noChangeArrowheads="1"/>
          </p:cNvSpPr>
          <p:nvPr/>
        </p:nvSpPr>
        <p:spPr bwMode="auto">
          <a:xfrm>
            <a:off x="2640420" y="6038742"/>
            <a:ext cx="7176977" cy="646331"/>
          </a:xfrm>
          <a:prstGeom prst="rect">
            <a:avLst/>
          </a:prstGeom>
          <a:solidFill>
            <a:srgbClr val="D1FFD1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Arial" pitchFamily="34" charset="0"/>
              </a:rPr>
              <a:t>MPI programs almost always use this pattern … it is probably the most commonly used pattern in the history of parallel programming.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CF12225-9B7F-954D-869A-2811231A9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816" y="5333574"/>
            <a:ext cx="11486367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/>
              <a:t>Use the rank … an ID ranging from 0 to (P-1) … to select between a set of tasks and to manage any shared data structures. 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7EA2579D-A4B4-3749-8081-204F7A7888E4}"/>
              </a:ext>
            </a:extLst>
          </p:cNvPr>
          <p:cNvGrpSpPr>
            <a:grpSpLocks/>
          </p:cNvGrpSpPr>
          <p:nvPr/>
        </p:nvGrpSpPr>
        <p:grpSpPr bwMode="auto">
          <a:xfrm>
            <a:off x="1846520" y="1231938"/>
            <a:ext cx="2332038" cy="3657600"/>
            <a:chOff x="384" y="1584"/>
            <a:chExt cx="1469" cy="2304"/>
          </a:xfrm>
        </p:grpSpPr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A4E6B841-AEB3-BF42-9355-5E3C05A9A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584"/>
              <a:ext cx="240" cy="13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A5B6510B-26FF-2249-BC00-D0C99DB4A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554"/>
              <a:ext cx="1469" cy="334"/>
              <a:chOff x="1152" y="2640"/>
              <a:chExt cx="1469" cy="334"/>
            </a:xfrm>
          </p:grpSpPr>
          <p:sp>
            <p:nvSpPr>
              <p:cNvPr id="11" name="AutoShape 6">
                <a:extLst>
                  <a:ext uri="{FF2B5EF4-FFF2-40B4-BE49-F238E27FC236}">
                    <a16:creationId xmlns:a16="http://schemas.microsoft.com/office/drawing/2014/main" id="{CE810DE7-D34B-5C47-9975-F499B6B1C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4" y="2729"/>
                <a:ext cx="524" cy="230"/>
              </a:xfrm>
              <a:prstGeom prst="parallelogram">
                <a:avLst>
                  <a:gd name="adj" fmla="val 56957"/>
                </a:avLst>
              </a:prstGeom>
              <a:solidFill>
                <a:srgbClr val="FF6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" name="AutoShape 7">
                <a:extLst>
                  <a:ext uri="{FF2B5EF4-FFF2-40B4-BE49-F238E27FC236}">
                    <a16:creationId xmlns:a16="http://schemas.microsoft.com/office/drawing/2014/main" id="{011A507D-1CE5-D94D-956B-715C9E5C8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729"/>
                <a:ext cx="562" cy="2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97 w 21600"/>
                  <a:gd name="T13" fmla="*/ 4508 h 21600"/>
                  <a:gd name="T14" fmla="*/ 17103 w 21600"/>
                  <a:gd name="T15" fmla="*/ 17092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6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AutoShape 8">
                <a:extLst>
                  <a:ext uri="{FF2B5EF4-FFF2-40B4-BE49-F238E27FC236}">
                    <a16:creationId xmlns:a16="http://schemas.microsoft.com/office/drawing/2014/main" id="{1A5C3DD6-803E-CF4A-89EE-F3D1ED07A7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041541">
                <a:off x="2080" y="2432"/>
                <a:ext cx="334" cy="749"/>
              </a:xfrm>
              <a:prstGeom prst="pentagon">
                <a:avLst/>
              </a:prstGeom>
              <a:solidFill>
                <a:srgbClr val="FF6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endParaRPr lang="en-GB"/>
              </a:p>
            </p:txBody>
          </p:sp>
        </p:grpSp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683C9DCC-6C49-EF43-9F85-40C56B3461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43682">
              <a:off x="720" y="3264"/>
              <a:ext cx="576" cy="96"/>
            </a:xfrm>
            <a:prstGeom prst="leftRightArrow">
              <a:avLst>
                <a:gd name="adj1" fmla="val 50000"/>
                <a:gd name="adj2" fmla="val 120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4" name="AutoShape 10">
            <a:extLst>
              <a:ext uri="{FF2B5EF4-FFF2-40B4-BE49-F238E27FC236}">
                <a16:creationId xmlns:a16="http://schemas.microsoft.com/office/drawing/2014/main" id="{2833A6F8-5C7D-C94D-AAAF-60B18D829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9720" y="4633951"/>
            <a:ext cx="698500" cy="366712"/>
          </a:xfrm>
          <a:prstGeom prst="parallelogram">
            <a:avLst>
              <a:gd name="adj" fmla="val 47619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11">
            <a:extLst>
              <a:ext uri="{FF2B5EF4-FFF2-40B4-BE49-F238E27FC236}">
                <a16:creationId xmlns:a16="http://schemas.microsoft.com/office/drawing/2014/main" id="{A6DBC9A7-3E90-FA42-9480-5020A953D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721" y="4633951"/>
            <a:ext cx="747713" cy="366712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67863CA9-2956-2846-BD3B-5C877859CCAA}"/>
              </a:ext>
            </a:extLst>
          </p:cNvPr>
          <p:cNvSpPr>
            <a:spLocks noChangeArrowheads="1"/>
          </p:cNvSpPr>
          <p:nvPr/>
        </p:nvSpPr>
        <p:spPr bwMode="auto">
          <a:xfrm rot="14558459">
            <a:off x="9241095" y="4249776"/>
            <a:ext cx="533400" cy="996950"/>
          </a:xfrm>
          <a:prstGeom prst="pentagon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A31F839C-A33E-B94D-A260-E41485E1C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3920" y="1281151"/>
            <a:ext cx="381000" cy="2286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42096D79-49D7-6F45-94BD-04CF58051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8320" y="1281151"/>
            <a:ext cx="381000" cy="2286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400E429B-67D9-A84B-9386-28A047AC3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6520" y="1281151"/>
            <a:ext cx="381000" cy="2286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8E8258BD-B1E6-2B4C-A0EE-404E88C97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8320" y="3719551"/>
            <a:ext cx="381000" cy="2286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1E83BA6C-E92C-8D47-897D-2DF053E37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6520" y="3719551"/>
            <a:ext cx="381000" cy="2286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997D0A87-0D58-824A-A161-107BE9602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3920" y="3719551"/>
            <a:ext cx="381000" cy="2286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AutoShape 19">
            <a:extLst>
              <a:ext uri="{FF2B5EF4-FFF2-40B4-BE49-F238E27FC236}">
                <a16:creationId xmlns:a16="http://schemas.microsoft.com/office/drawing/2014/main" id="{2FF8C309-6633-184B-8586-596838B50988}"/>
              </a:ext>
            </a:extLst>
          </p:cNvPr>
          <p:cNvSpPr>
            <a:spLocks noChangeArrowheads="1"/>
          </p:cNvSpPr>
          <p:nvPr/>
        </p:nvSpPr>
        <p:spPr bwMode="auto">
          <a:xfrm rot="4943682">
            <a:off x="7717096" y="4173576"/>
            <a:ext cx="458787" cy="160338"/>
          </a:xfrm>
          <a:prstGeom prst="leftRightArrow">
            <a:avLst>
              <a:gd name="adj1" fmla="val 50000"/>
              <a:gd name="adj2" fmla="val 57227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AutoShape 20">
            <a:extLst>
              <a:ext uri="{FF2B5EF4-FFF2-40B4-BE49-F238E27FC236}">
                <a16:creationId xmlns:a16="http://schemas.microsoft.com/office/drawing/2014/main" id="{741D7ED3-9462-CC48-A9F2-06DC40090A85}"/>
              </a:ext>
            </a:extLst>
          </p:cNvPr>
          <p:cNvSpPr>
            <a:spLocks noChangeArrowheads="1"/>
          </p:cNvSpPr>
          <p:nvPr/>
        </p:nvSpPr>
        <p:spPr bwMode="auto">
          <a:xfrm rot="4943682">
            <a:off x="8631496" y="4173576"/>
            <a:ext cx="458787" cy="160338"/>
          </a:xfrm>
          <a:prstGeom prst="leftRightArrow">
            <a:avLst>
              <a:gd name="adj1" fmla="val 50000"/>
              <a:gd name="adj2" fmla="val 57227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AutoShape 21">
            <a:extLst>
              <a:ext uri="{FF2B5EF4-FFF2-40B4-BE49-F238E27FC236}">
                <a16:creationId xmlns:a16="http://schemas.microsoft.com/office/drawing/2014/main" id="{DFB8CE61-F260-2B4F-83FF-E321E052530F}"/>
              </a:ext>
            </a:extLst>
          </p:cNvPr>
          <p:cNvSpPr>
            <a:spLocks noChangeArrowheads="1"/>
          </p:cNvSpPr>
          <p:nvPr/>
        </p:nvSpPr>
        <p:spPr bwMode="auto">
          <a:xfrm rot="4943682">
            <a:off x="9469696" y="4173576"/>
            <a:ext cx="458787" cy="160338"/>
          </a:xfrm>
          <a:prstGeom prst="leftRightArrow">
            <a:avLst>
              <a:gd name="adj1" fmla="val 50000"/>
              <a:gd name="adj2" fmla="val 57227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6" name="Group 22">
            <a:extLst>
              <a:ext uri="{FF2B5EF4-FFF2-40B4-BE49-F238E27FC236}">
                <a16:creationId xmlns:a16="http://schemas.microsoft.com/office/drawing/2014/main" id="{71348D26-A9F9-E24B-878E-55D92A18994B}"/>
              </a:ext>
            </a:extLst>
          </p:cNvPr>
          <p:cNvGrpSpPr>
            <a:grpSpLocks/>
          </p:cNvGrpSpPr>
          <p:nvPr/>
        </p:nvGrpSpPr>
        <p:grpSpPr bwMode="auto">
          <a:xfrm>
            <a:off x="3980120" y="1384338"/>
            <a:ext cx="3276600" cy="2819400"/>
            <a:chOff x="1728" y="1440"/>
            <a:chExt cx="2064" cy="1776"/>
          </a:xfrm>
          <a:solidFill>
            <a:srgbClr val="D4D2FE"/>
          </a:solidFill>
        </p:grpSpPr>
        <p:sp>
          <p:nvSpPr>
            <p:cNvPr id="27" name="AutoShape 23">
              <a:extLst>
                <a:ext uri="{FF2B5EF4-FFF2-40B4-BE49-F238E27FC236}">
                  <a16:creationId xmlns:a16="http://schemas.microsoft.com/office/drawing/2014/main" id="{2C99BA3D-4CB4-A841-BB56-5C19ED135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440"/>
              <a:ext cx="2064" cy="1776"/>
            </a:xfrm>
            <a:prstGeom prst="rightArrow">
              <a:avLst>
                <a:gd name="adj1" fmla="val 50000"/>
                <a:gd name="adj2" fmla="val 29054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Text Box 24">
              <a:extLst>
                <a:ext uri="{FF2B5EF4-FFF2-40B4-BE49-F238E27FC236}">
                  <a16:creationId xmlns:a16="http://schemas.microsoft.com/office/drawing/2014/main" id="{11286703-7C1C-E54E-9A04-2214E41B6C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1968"/>
              <a:ext cx="1488" cy="6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/>
                <a:t>Replicate the program.</a:t>
              </a:r>
            </a:p>
            <a:p>
              <a:pPr>
                <a:spcBef>
                  <a:spcPct val="50000"/>
                </a:spcBef>
              </a:pPr>
              <a:r>
                <a:rPr lang="en-US" sz="1600"/>
                <a:t>Add glue code</a:t>
              </a:r>
            </a:p>
            <a:p>
              <a:pPr>
                <a:spcBef>
                  <a:spcPct val="50000"/>
                </a:spcBef>
              </a:pPr>
              <a:r>
                <a:rPr lang="en-US" sz="1600"/>
                <a:t>Break up the data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9E7865B-6BE8-044D-A3F6-0364B8151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3920" y="1524426"/>
            <a:ext cx="381000" cy="2209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F8EA22A5-82CB-B24D-BD0B-C0A257AFA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5353" y="1512926"/>
            <a:ext cx="381000" cy="2209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5B491B0E-8003-8A4E-A595-D3992E4F6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6520" y="1507887"/>
            <a:ext cx="381000" cy="2209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5144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164D47-964E-4292-99B6-2C5F9D81F529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0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Why Such Poor Scaling?    False Sharing</a:t>
            </a:r>
          </a:p>
        </p:txBody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0729" y="791835"/>
            <a:ext cx="11185742" cy="1219846"/>
          </a:xfrm>
        </p:spPr>
        <p:txBody>
          <a:bodyPr/>
          <a:lstStyle/>
          <a:p>
            <a:pPr eaLnBrk="1" hangingPunct="1"/>
            <a:r>
              <a:rPr lang="en-US" sz="2000" dirty="0"/>
              <a:t>If independent data elements happen to sit on the same cache line, each update will cause the cache lines to “slosh back and forth” between threads … This is called </a:t>
            </a:r>
            <a:r>
              <a:rPr lang="en-US" sz="2000" b="1" dirty="0">
                <a:solidFill>
                  <a:srgbClr val="740000"/>
                </a:solidFill>
              </a:rPr>
              <a:t>“false sharing”</a:t>
            </a:r>
            <a:r>
              <a:rPr lang="en-US" sz="2000" dirty="0"/>
              <a:t>.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0729" y="5492696"/>
            <a:ext cx="11611627" cy="114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000000"/>
                </a:solidFill>
              </a:rPr>
              <a:t>If you promote scalars to an array to support creation of an SPMD program, the array elements are contiguous in memory and hence share cache lines … Results in poor scalability.</a:t>
            </a:r>
          </a:p>
          <a:p>
            <a:pPr eaLnBrk="1" hangingPunct="1"/>
            <a:r>
              <a:rPr lang="en-US" sz="2000" dirty="0">
                <a:solidFill>
                  <a:srgbClr val="000000"/>
                </a:solidFill>
              </a:rPr>
              <a:t>Solution: Pad arrays so elements you use are on distinct cache lines.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644AD5A-E267-BD42-A3BE-C1562D4F3F5B}"/>
              </a:ext>
            </a:extLst>
          </p:cNvPr>
          <p:cNvSpPr/>
          <p:nvPr/>
        </p:nvSpPr>
        <p:spPr bwMode="auto">
          <a:xfrm>
            <a:off x="1604463" y="4125143"/>
            <a:ext cx="8873704" cy="743606"/>
          </a:xfrm>
          <a:prstGeom prst="rect">
            <a:avLst/>
          </a:prstGeom>
          <a:solidFill>
            <a:srgbClr val="E1F7FF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endParaRPr lang="en-US" sz="2000" b="0">
              <a:solidFill>
                <a:srgbClr val="000000"/>
              </a:solidFill>
              <a:latin typeface="Verdana" pitchFamily="96" charset="0"/>
              <a:ea typeface="ＭＳ Ｐゴシック" pitchFamily="34" charset="-128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FBD0EF-65A4-A44B-B364-DA7D2416623D}"/>
              </a:ext>
            </a:extLst>
          </p:cNvPr>
          <p:cNvSpPr/>
          <p:nvPr/>
        </p:nvSpPr>
        <p:spPr bwMode="auto">
          <a:xfrm>
            <a:off x="1758399" y="2957048"/>
            <a:ext cx="3587261" cy="37982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endParaRPr lang="en-US" sz="2000" b="0">
              <a:solidFill>
                <a:srgbClr val="000000"/>
              </a:solidFill>
              <a:latin typeface="Verdana" pitchFamily="96" charset="0"/>
              <a:ea typeface="ＭＳ Ｐゴシック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A8035DB-57A1-DD41-B061-4C50FFC18946}"/>
              </a:ext>
            </a:extLst>
          </p:cNvPr>
          <p:cNvSpPr/>
          <p:nvPr/>
        </p:nvSpPr>
        <p:spPr bwMode="auto">
          <a:xfrm>
            <a:off x="1910799" y="3109448"/>
            <a:ext cx="3587261" cy="37982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endParaRPr lang="en-US" sz="2000" b="0">
              <a:solidFill>
                <a:srgbClr val="000000"/>
              </a:solidFill>
              <a:latin typeface="Verdana" pitchFamily="96" charset="0"/>
              <a:ea typeface="ＭＳ Ｐゴシック" pitchFamily="34" charset="-128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A70BEE-E513-5541-B0D8-0CF4B26670B0}"/>
              </a:ext>
            </a:extLst>
          </p:cNvPr>
          <p:cNvSpPr/>
          <p:nvPr/>
        </p:nvSpPr>
        <p:spPr bwMode="auto">
          <a:xfrm>
            <a:off x="2063199" y="3261848"/>
            <a:ext cx="3587261" cy="37982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endParaRPr lang="en-US" sz="2000" b="0">
              <a:solidFill>
                <a:srgbClr val="000000"/>
              </a:solidFill>
              <a:latin typeface="Verdana" pitchFamily="96" charset="0"/>
              <a:ea typeface="ＭＳ Ｐゴシック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5BE98FC-DF98-8142-BD3C-A10906D28579}"/>
              </a:ext>
            </a:extLst>
          </p:cNvPr>
          <p:cNvSpPr/>
          <p:nvPr/>
        </p:nvSpPr>
        <p:spPr bwMode="auto">
          <a:xfrm>
            <a:off x="2215599" y="3414248"/>
            <a:ext cx="3587261" cy="37982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endParaRPr lang="en-US" sz="2000" b="0">
              <a:solidFill>
                <a:srgbClr val="000000"/>
              </a:solidFill>
              <a:latin typeface="Verdana" pitchFamily="96" charset="0"/>
              <a:ea typeface="ＭＳ Ｐゴシック" pitchFamily="34" charset="-128"/>
            </a:endParaRP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396EA719-D44F-494F-9A23-992CB0F9D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56550"/>
              </p:ext>
            </p:extLst>
          </p:nvPr>
        </p:nvGraphicFramePr>
        <p:xfrm>
          <a:off x="2326505" y="3535154"/>
          <a:ext cx="3541616" cy="3708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9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1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Sum[0]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Sum[1]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Sum[2]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Sum[3]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Oval 49">
            <a:extLst>
              <a:ext uri="{FF2B5EF4-FFF2-40B4-BE49-F238E27FC236}">
                <a16:creationId xmlns:a16="http://schemas.microsoft.com/office/drawing/2014/main" id="{DB032A23-A3A3-0544-81E2-74D50EA2D06C}"/>
              </a:ext>
            </a:extLst>
          </p:cNvPr>
          <p:cNvSpPr/>
          <p:nvPr/>
        </p:nvSpPr>
        <p:spPr bwMode="auto">
          <a:xfrm>
            <a:off x="2372211" y="3550060"/>
            <a:ext cx="834761" cy="337625"/>
          </a:xfrm>
          <a:prstGeom prst="ellipse">
            <a:avLst/>
          </a:prstGeom>
          <a:noFill/>
          <a:ln w="41275" cap="flat" cmpd="sng" algn="ctr">
            <a:solidFill>
              <a:srgbClr val="74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endParaRPr lang="en-US" sz="2000" b="0">
              <a:solidFill>
                <a:srgbClr val="000000"/>
              </a:solidFill>
              <a:latin typeface="Verdana" pitchFamily="96" charset="0"/>
              <a:ea typeface="ＭＳ Ｐゴシック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30AEDD-7658-3D4D-AA89-8F70FD75A6B7}"/>
              </a:ext>
            </a:extLst>
          </p:cNvPr>
          <p:cNvSpPr/>
          <p:nvPr/>
        </p:nvSpPr>
        <p:spPr bwMode="auto">
          <a:xfrm>
            <a:off x="1758399" y="2106571"/>
            <a:ext cx="3739661" cy="724619"/>
          </a:xfrm>
          <a:prstGeom prst="rect">
            <a:avLst/>
          </a:prstGeom>
          <a:solidFill>
            <a:srgbClr val="EAFAED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endParaRPr lang="en-US" sz="2000" b="0">
              <a:solidFill>
                <a:srgbClr val="000000"/>
              </a:solidFill>
              <a:latin typeface="Verdana" pitchFamily="96" charset="0"/>
              <a:ea typeface="ＭＳ Ｐゴシック" pitchFamily="34" charset="-128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2963D22-29E1-8442-B9BB-774CF7116465}"/>
              </a:ext>
            </a:extLst>
          </p:cNvPr>
          <p:cNvSpPr/>
          <p:nvPr/>
        </p:nvSpPr>
        <p:spPr bwMode="auto">
          <a:xfrm>
            <a:off x="1647593" y="2011681"/>
            <a:ext cx="4339087" cy="2027207"/>
          </a:xfrm>
          <a:prstGeom prst="rect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endParaRPr lang="en-US" sz="2000" b="0">
              <a:solidFill>
                <a:srgbClr val="000000"/>
              </a:solidFill>
              <a:latin typeface="Verdana" pitchFamily="96" charset="0"/>
              <a:ea typeface="ＭＳ Ｐゴシック" pitchFamily="34" charset="-128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D596668-29B7-1D4C-8021-1A32E6D95829}"/>
              </a:ext>
            </a:extLst>
          </p:cNvPr>
          <p:cNvCxnSpPr>
            <a:stCxn id="51" idx="0"/>
            <a:endCxn id="51" idx="2"/>
          </p:cNvCxnSpPr>
          <p:nvPr/>
        </p:nvCxnSpPr>
        <p:spPr bwMode="auto">
          <a:xfrm>
            <a:off x="3628230" y="2106571"/>
            <a:ext cx="0" cy="724619"/>
          </a:xfrm>
          <a:prstGeom prst="line">
            <a:avLst/>
          </a:prstGeom>
          <a:noFill/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D9CB5-77BF-B84A-9AB0-4B7603ED8B7B}"/>
              </a:ext>
            </a:extLst>
          </p:cNvPr>
          <p:cNvSpPr/>
          <p:nvPr/>
        </p:nvSpPr>
        <p:spPr bwMode="auto">
          <a:xfrm>
            <a:off x="6249886" y="2954186"/>
            <a:ext cx="3587261" cy="37982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endParaRPr lang="en-US" sz="2000" b="0">
              <a:solidFill>
                <a:srgbClr val="000000"/>
              </a:solidFill>
              <a:latin typeface="Verdana" pitchFamily="96" charset="0"/>
              <a:ea typeface="ＭＳ Ｐゴシック" pitchFamily="34" charset="-128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D52C18B-5479-A741-B58D-BBB893EC626B}"/>
              </a:ext>
            </a:extLst>
          </p:cNvPr>
          <p:cNvSpPr/>
          <p:nvPr/>
        </p:nvSpPr>
        <p:spPr bwMode="auto">
          <a:xfrm>
            <a:off x="6402286" y="3106586"/>
            <a:ext cx="3587261" cy="37982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endParaRPr lang="en-US" sz="2000" b="0">
              <a:solidFill>
                <a:srgbClr val="000000"/>
              </a:solidFill>
              <a:latin typeface="Verdana" pitchFamily="96" charset="0"/>
              <a:ea typeface="ＭＳ Ｐゴシック" pitchFamily="34" charset="-128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AA73DF3-DAA0-5B4D-B313-2474E02D679C}"/>
              </a:ext>
            </a:extLst>
          </p:cNvPr>
          <p:cNvSpPr/>
          <p:nvPr/>
        </p:nvSpPr>
        <p:spPr bwMode="auto">
          <a:xfrm>
            <a:off x="6554686" y="3258986"/>
            <a:ext cx="3587261" cy="37982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endParaRPr lang="en-US" sz="2000" b="0">
              <a:solidFill>
                <a:srgbClr val="000000"/>
              </a:solidFill>
              <a:latin typeface="Verdana" pitchFamily="96" charset="0"/>
              <a:ea typeface="ＭＳ Ｐゴシック" pitchFamily="34" charset="-128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419D645-3E4C-2F47-8573-BE4E0A187F1F}"/>
              </a:ext>
            </a:extLst>
          </p:cNvPr>
          <p:cNvSpPr/>
          <p:nvPr/>
        </p:nvSpPr>
        <p:spPr bwMode="auto">
          <a:xfrm>
            <a:off x="6707086" y="3411386"/>
            <a:ext cx="3587261" cy="37982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endParaRPr lang="en-US" sz="2000" b="0">
              <a:solidFill>
                <a:srgbClr val="000000"/>
              </a:solidFill>
              <a:latin typeface="Verdana" pitchFamily="96" charset="0"/>
              <a:ea typeface="ＭＳ Ｐゴシック" pitchFamily="34" charset="-128"/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97419E71-A9C4-9643-8A6E-A0D53411D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886214"/>
              </p:ext>
            </p:extLst>
          </p:nvPr>
        </p:nvGraphicFramePr>
        <p:xfrm>
          <a:off x="6817992" y="3532292"/>
          <a:ext cx="3541616" cy="3708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9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1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Sum[0]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Sum[1]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Sum[2]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Sum[3]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" name="Oval 58">
            <a:extLst>
              <a:ext uri="{FF2B5EF4-FFF2-40B4-BE49-F238E27FC236}">
                <a16:creationId xmlns:a16="http://schemas.microsoft.com/office/drawing/2014/main" id="{340DA349-F02F-DF40-BCCC-CD90421EFD63}"/>
              </a:ext>
            </a:extLst>
          </p:cNvPr>
          <p:cNvSpPr/>
          <p:nvPr/>
        </p:nvSpPr>
        <p:spPr bwMode="auto">
          <a:xfrm>
            <a:off x="8632113" y="3551284"/>
            <a:ext cx="834761" cy="337625"/>
          </a:xfrm>
          <a:prstGeom prst="ellipse">
            <a:avLst/>
          </a:prstGeom>
          <a:noFill/>
          <a:ln w="41275" cap="flat" cmpd="sng" algn="ctr">
            <a:solidFill>
              <a:srgbClr val="74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endParaRPr lang="en-US" sz="2000" b="0">
              <a:solidFill>
                <a:srgbClr val="000000"/>
              </a:solidFill>
              <a:latin typeface="Verdana" pitchFamily="96" charset="0"/>
              <a:ea typeface="ＭＳ Ｐゴシック" pitchFamily="34" charset="-128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A8A8EB2-1EA2-EB4B-92D7-B39E2B438769}"/>
              </a:ext>
            </a:extLst>
          </p:cNvPr>
          <p:cNvSpPr/>
          <p:nvPr/>
        </p:nvSpPr>
        <p:spPr bwMode="auto">
          <a:xfrm>
            <a:off x="6249886" y="2103709"/>
            <a:ext cx="3739661" cy="724619"/>
          </a:xfrm>
          <a:prstGeom prst="rect">
            <a:avLst/>
          </a:prstGeom>
          <a:solidFill>
            <a:srgbClr val="EAFAED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endParaRPr lang="en-US" sz="2000" b="0">
              <a:solidFill>
                <a:srgbClr val="000000"/>
              </a:solidFill>
              <a:latin typeface="Verdana" pitchFamily="96" charset="0"/>
              <a:ea typeface="ＭＳ Ｐゴシック" pitchFamily="34" charset="-128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59659B5-594C-3243-A42A-C0B2800C1688}"/>
              </a:ext>
            </a:extLst>
          </p:cNvPr>
          <p:cNvSpPr/>
          <p:nvPr/>
        </p:nvSpPr>
        <p:spPr bwMode="auto">
          <a:xfrm>
            <a:off x="6139080" y="2008819"/>
            <a:ext cx="4339087" cy="2027207"/>
          </a:xfrm>
          <a:prstGeom prst="rect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endParaRPr lang="en-US" sz="2000" b="0">
              <a:solidFill>
                <a:srgbClr val="000000"/>
              </a:solidFill>
              <a:latin typeface="Verdana" pitchFamily="96" charset="0"/>
              <a:ea typeface="ＭＳ Ｐゴシック" pitchFamily="34" charset="-128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DC79CAE-E9E2-6C45-87D8-DA3F6B733DB2}"/>
              </a:ext>
            </a:extLst>
          </p:cNvPr>
          <p:cNvCxnSpPr>
            <a:stCxn id="60" idx="0"/>
            <a:endCxn id="60" idx="2"/>
          </p:cNvCxnSpPr>
          <p:nvPr/>
        </p:nvCxnSpPr>
        <p:spPr bwMode="auto">
          <a:xfrm>
            <a:off x="8119717" y="2103709"/>
            <a:ext cx="0" cy="724619"/>
          </a:xfrm>
          <a:prstGeom prst="line">
            <a:avLst/>
          </a:prstGeom>
          <a:noFill/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E461D4B-4FCA-4845-A212-117017F120BF}"/>
              </a:ext>
            </a:extLst>
          </p:cNvPr>
          <p:cNvSpPr txBox="1"/>
          <p:nvPr/>
        </p:nvSpPr>
        <p:spPr>
          <a:xfrm>
            <a:off x="1604463" y="3754215"/>
            <a:ext cx="94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Core 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8EB32-DA2D-1245-9940-D5FD8AF8D27F}"/>
              </a:ext>
            </a:extLst>
          </p:cNvPr>
          <p:cNvSpPr txBox="1"/>
          <p:nvPr/>
        </p:nvSpPr>
        <p:spPr>
          <a:xfrm>
            <a:off x="6078698" y="3749316"/>
            <a:ext cx="94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Core 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763B85-6253-A74F-873E-59BCC2513DB6}"/>
              </a:ext>
            </a:extLst>
          </p:cNvPr>
          <p:cNvSpPr txBox="1"/>
          <p:nvPr/>
        </p:nvSpPr>
        <p:spPr>
          <a:xfrm>
            <a:off x="3329749" y="3025284"/>
            <a:ext cx="11366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L1 $ lines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E80C53C-6E24-9846-A067-526FFE39C5B1}"/>
              </a:ext>
            </a:extLst>
          </p:cNvPr>
          <p:cNvSpPr txBox="1"/>
          <p:nvPr/>
        </p:nvSpPr>
        <p:spPr>
          <a:xfrm>
            <a:off x="7813477" y="3004653"/>
            <a:ext cx="9717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L1 $ lines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69EECB-27E4-3E45-8604-0C41684BEE28}"/>
              </a:ext>
            </a:extLst>
          </p:cNvPr>
          <p:cNvSpPr txBox="1"/>
          <p:nvPr/>
        </p:nvSpPr>
        <p:spPr>
          <a:xfrm>
            <a:off x="1979811" y="2287503"/>
            <a:ext cx="1418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HW </a:t>
            </a:r>
            <a:r>
              <a:rPr lang="en-US" sz="1600" b="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thrd</a:t>
            </a:r>
            <a:r>
              <a:rPr lang="en-US" sz="1600" b="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.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7DA554-CB02-0E4F-B8E6-867B2832B25E}"/>
              </a:ext>
            </a:extLst>
          </p:cNvPr>
          <p:cNvSpPr txBox="1"/>
          <p:nvPr/>
        </p:nvSpPr>
        <p:spPr>
          <a:xfrm>
            <a:off x="3856829" y="2296741"/>
            <a:ext cx="1418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HW </a:t>
            </a:r>
            <a:r>
              <a:rPr lang="en-US" sz="1600" b="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thrd</a:t>
            </a:r>
            <a:r>
              <a:rPr lang="en-US" sz="1600" b="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. 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A7301C-B3ED-364B-98C1-9BC0740ADD94}"/>
              </a:ext>
            </a:extLst>
          </p:cNvPr>
          <p:cNvSpPr txBox="1"/>
          <p:nvPr/>
        </p:nvSpPr>
        <p:spPr>
          <a:xfrm>
            <a:off x="6402286" y="2279515"/>
            <a:ext cx="1418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HW </a:t>
            </a:r>
            <a:r>
              <a:rPr lang="en-US" sz="1600" b="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thrd</a:t>
            </a:r>
            <a:r>
              <a:rPr lang="en-US" sz="1600" b="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. 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5F43F0-F486-F149-9E6D-3886D737BE3D}"/>
              </a:ext>
            </a:extLst>
          </p:cNvPr>
          <p:cNvSpPr txBox="1"/>
          <p:nvPr/>
        </p:nvSpPr>
        <p:spPr>
          <a:xfrm>
            <a:off x="8348316" y="2299603"/>
            <a:ext cx="1418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HW </a:t>
            </a:r>
            <a:r>
              <a:rPr lang="en-US" sz="1600" b="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thrd</a:t>
            </a:r>
            <a:r>
              <a:rPr lang="en-US" sz="1600" b="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. 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5B3AFAF-43A8-0D45-A31A-1289430066CA}"/>
              </a:ext>
            </a:extLst>
          </p:cNvPr>
          <p:cNvSpPr txBox="1"/>
          <p:nvPr/>
        </p:nvSpPr>
        <p:spPr>
          <a:xfrm>
            <a:off x="2665521" y="4507287"/>
            <a:ext cx="6788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Shared last level cache and connection to I/O and DRAM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918431D-2C14-B44E-8735-F107DC1AC2DA}"/>
              </a:ext>
            </a:extLst>
          </p:cNvPr>
          <p:cNvCxnSpPr/>
          <p:nvPr/>
        </p:nvCxnSpPr>
        <p:spPr bwMode="auto">
          <a:xfrm flipH="1" flipV="1">
            <a:off x="2665521" y="2638157"/>
            <a:ext cx="124070" cy="1000657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7566A9F-37E5-014B-B896-5AF1054EBDE0}"/>
              </a:ext>
            </a:extLst>
          </p:cNvPr>
          <p:cNvCxnSpPr/>
          <p:nvPr/>
        </p:nvCxnSpPr>
        <p:spPr bwMode="auto">
          <a:xfrm flipH="1" flipV="1">
            <a:off x="7679775" y="2618069"/>
            <a:ext cx="1378016" cy="871208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74" name="Arc 73">
            <a:extLst>
              <a:ext uri="{FF2B5EF4-FFF2-40B4-BE49-F238E27FC236}">
                <a16:creationId xmlns:a16="http://schemas.microsoft.com/office/drawing/2014/main" id="{A6812284-32DF-164C-8120-F68859383DE4}"/>
              </a:ext>
            </a:extLst>
          </p:cNvPr>
          <p:cNvSpPr/>
          <p:nvPr/>
        </p:nvSpPr>
        <p:spPr bwMode="auto">
          <a:xfrm>
            <a:off x="4009229" y="4036026"/>
            <a:ext cx="914400" cy="914400"/>
          </a:xfrm>
          <a:prstGeom prst="arc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endParaRPr lang="en-US" sz="2000" b="0">
              <a:solidFill>
                <a:srgbClr val="000000"/>
              </a:solidFill>
              <a:latin typeface="Verdana" pitchFamily="96" charset="0"/>
              <a:ea typeface="ＭＳ Ｐゴシック" pitchFamily="34" charset="-128"/>
            </a:endParaRPr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579B4ED4-570A-634C-8798-9F1C74312940}"/>
              </a:ext>
            </a:extLst>
          </p:cNvPr>
          <p:cNvSpPr/>
          <p:nvPr/>
        </p:nvSpPr>
        <p:spPr bwMode="auto">
          <a:xfrm>
            <a:off x="4117709" y="3963168"/>
            <a:ext cx="4531057" cy="450384"/>
          </a:xfrm>
          <a:custGeom>
            <a:avLst/>
            <a:gdLst>
              <a:gd name="connsiteX0" fmla="*/ 0 w 4531057"/>
              <a:gd name="connsiteY0" fmla="*/ 0 h 450384"/>
              <a:gd name="connsiteX1" fmla="*/ 1978925 w 4531057"/>
              <a:gd name="connsiteY1" fmla="*/ 450376 h 450384"/>
              <a:gd name="connsiteX2" fmla="*/ 4531057 w 4531057"/>
              <a:gd name="connsiteY2" fmla="*/ 13648 h 450384"/>
              <a:gd name="connsiteX3" fmla="*/ 4531057 w 4531057"/>
              <a:gd name="connsiteY3" fmla="*/ 13648 h 450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1057" h="450384">
                <a:moveTo>
                  <a:pt x="0" y="0"/>
                </a:moveTo>
                <a:cubicBezTo>
                  <a:pt x="611874" y="224050"/>
                  <a:pt x="1223749" y="448101"/>
                  <a:pt x="1978925" y="450376"/>
                </a:cubicBezTo>
                <a:cubicBezTo>
                  <a:pt x="2734101" y="452651"/>
                  <a:pt x="4531057" y="13648"/>
                  <a:pt x="4531057" y="13648"/>
                </a:cubicBezTo>
                <a:lnTo>
                  <a:pt x="4531057" y="13648"/>
                </a:lnTo>
              </a:path>
            </a:pathLst>
          </a:custGeom>
          <a:noFill/>
          <a:ln w="76200" cap="flat" cmpd="sng" algn="ctr">
            <a:solidFill>
              <a:srgbClr val="002060"/>
            </a:solidFill>
            <a:prstDash val="solid"/>
            <a:round/>
            <a:headEnd type="arrow" w="med" len="med"/>
            <a:tailEnd type="arrow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endParaRPr lang="en-US" sz="2000" b="0">
              <a:solidFill>
                <a:srgbClr val="000000"/>
              </a:solidFill>
              <a:latin typeface="Verdana" pitchFamily="9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572275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540647" y="6606444"/>
            <a:ext cx="553278" cy="161487"/>
          </a:xfrm>
        </p:spPr>
        <p:txBody>
          <a:bodyPr/>
          <a:lstStyle/>
          <a:p>
            <a:pPr algn="r">
              <a:defRPr/>
            </a:pPr>
            <a:fld id="{D9B57214-F148-48FE-958D-082D3FE68745}" type="slidenum">
              <a:rPr lang="zh-CN" altLang="en-US" sz="1000"/>
              <a:pPr algn="r">
                <a:defRPr/>
              </a:pPr>
              <a:t>28</a:t>
            </a:fld>
            <a:endParaRPr lang="en-US" altLang="zh-CN" sz="1000" dirty="0"/>
          </a:p>
        </p:txBody>
      </p:sp>
      <p:sp>
        <p:nvSpPr>
          <p:cNvPr id="128003" name="Rectangle 2"/>
          <p:cNvSpPr>
            <a:spLocks noChangeArrowheads="1"/>
          </p:cNvSpPr>
          <p:nvPr/>
        </p:nvSpPr>
        <p:spPr bwMode="auto">
          <a:xfrm>
            <a:off x="576197" y="474024"/>
            <a:ext cx="6417727" cy="6186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#include &lt;</a:t>
            </a:r>
            <a:r>
              <a:rPr lang="en-US" altLang="zh-CN" dirty="0" err="1">
                <a:latin typeface="Arial Unicode MS" pitchFamily="34" charset="-128"/>
              </a:rPr>
              <a:t>omp.h</a:t>
            </a:r>
            <a:r>
              <a:rPr lang="en-US" altLang="zh-CN" dirty="0">
                <a:latin typeface="Arial Unicode MS" pitchFamily="34" charset="-128"/>
              </a:rPr>
              <a:t>&gt;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static long </a:t>
            </a:r>
            <a:r>
              <a:rPr lang="en-US" altLang="zh-CN" dirty="0" err="1">
                <a:latin typeface="Arial Unicode MS" pitchFamily="34" charset="-128"/>
              </a:rPr>
              <a:t>num_steps</a:t>
            </a:r>
            <a:r>
              <a:rPr lang="en-US" altLang="zh-CN" dirty="0">
                <a:latin typeface="Arial Unicode MS" pitchFamily="34" charset="-128"/>
              </a:rPr>
              <a:t> = 100000;         double step;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#define NUM_THREADS 2</a:t>
            </a:r>
          </a:p>
          <a:p>
            <a:pPr eaLnBrk="0" hangingPunct="0"/>
            <a:r>
              <a:rPr lang="en-US" altLang="zh-CN" b="1" dirty="0">
                <a:solidFill>
                  <a:srgbClr val="C00000"/>
                </a:solidFill>
                <a:latin typeface="Arial Unicode MS" pitchFamily="34" charset="-128"/>
              </a:rPr>
              <a:t>  #define PAD 8</a:t>
            </a:r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        </a:t>
            </a:r>
            <a:r>
              <a:rPr lang="en-US" altLang="zh-CN" b="1" dirty="0">
                <a:solidFill>
                  <a:srgbClr val="C00000"/>
                </a:solidFill>
                <a:latin typeface="Arial Unicode MS" pitchFamily="34" charset="-128"/>
                <a:ea typeface="ＭＳ Ｐゴシック" pitchFamily="34" charset="-128"/>
              </a:rPr>
              <a:t>// assume 64 byte L1 cache line size</a:t>
            </a:r>
            <a:endParaRPr lang="en-US" altLang="zh-CN" b="1" dirty="0">
              <a:solidFill>
                <a:srgbClr val="C00000"/>
              </a:solidFill>
              <a:latin typeface="Arial Unicode MS" pitchFamily="34" charset="-128"/>
            </a:endParaRP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void main ()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{    int i, </a:t>
            </a:r>
            <a:r>
              <a:rPr lang="en-US" altLang="zh-CN" dirty="0" err="1">
                <a:latin typeface="Arial Unicode MS" pitchFamily="34" charset="-128"/>
              </a:rPr>
              <a:t>nthreads</a:t>
            </a:r>
            <a:r>
              <a:rPr lang="en-US" altLang="zh-CN" dirty="0">
                <a:latin typeface="Arial Unicode MS" pitchFamily="34" charset="-128"/>
              </a:rPr>
              <a:t>;  double pi, sum[NUM_THREADS]</a:t>
            </a:r>
            <a:r>
              <a:rPr lang="en-US" altLang="zh-CN" b="1" dirty="0">
                <a:solidFill>
                  <a:srgbClr val="C00000"/>
                </a:solidFill>
                <a:latin typeface="Arial Unicode MS" pitchFamily="34" charset="-128"/>
              </a:rPr>
              <a:t>[PAD]</a:t>
            </a:r>
            <a:r>
              <a:rPr lang="en-US" altLang="zh-CN" dirty="0">
                <a:latin typeface="Arial Unicode MS" pitchFamily="34" charset="-128"/>
              </a:rPr>
              <a:t> ;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     step = 1.0/(double) </a:t>
            </a:r>
            <a:r>
              <a:rPr lang="en-US" altLang="zh-CN" dirty="0" err="1">
                <a:latin typeface="Arial Unicode MS" pitchFamily="34" charset="-128"/>
              </a:rPr>
              <a:t>num_steps</a:t>
            </a:r>
            <a:r>
              <a:rPr lang="en-US" altLang="zh-CN" dirty="0">
                <a:latin typeface="Arial Unicode MS" pitchFamily="34" charset="-128"/>
              </a:rPr>
              <a:t>;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     </a:t>
            </a:r>
            <a:r>
              <a:rPr lang="en-US" altLang="zh-CN" dirty="0" err="1">
                <a:latin typeface="Arial Unicode MS" pitchFamily="34" charset="-128"/>
              </a:rPr>
              <a:t>omp_set_num_threads</a:t>
            </a:r>
            <a:r>
              <a:rPr lang="en-US" altLang="zh-CN" dirty="0">
                <a:latin typeface="Arial Unicode MS" pitchFamily="34" charset="-128"/>
              </a:rPr>
              <a:t>(NUM_THREADS);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     #pragma </a:t>
            </a:r>
            <a:r>
              <a:rPr lang="en-US" altLang="zh-CN" dirty="0" err="1">
                <a:latin typeface="Arial Unicode MS" pitchFamily="34" charset="-128"/>
              </a:rPr>
              <a:t>omp</a:t>
            </a:r>
            <a:r>
              <a:rPr lang="en-US" altLang="zh-CN" dirty="0">
                <a:latin typeface="Arial Unicode MS" pitchFamily="34" charset="-128"/>
              </a:rPr>
              <a:t> parallel</a:t>
            </a:r>
          </a:p>
          <a:p>
            <a:pPr algn="l" eaLnBrk="0" hangingPunct="0"/>
            <a:r>
              <a:rPr lang="en-US" altLang="zh-CN" dirty="0">
                <a:solidFill>
                  <a:srgbClr val="FFFF66"/>
                </a:solidFill>
                <a:latin typeface="Arial Unicode MS" pitchFamily="34" charset="-128"/>
              </a:rPr>
              <a:t>       </a:t>
            </a:r>
            <a:r>
              <a:rPr lang="en-US" altLang="zh-CN" dirty="0">
                <a:latin typeface="Arial Unicode MS" pitchFamily="34" charset="-128"/>
              </a:rPr>
              <a:t>{	   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          int i, </a:t>
            </a:r>
            <a:r>
              <a:rPr lang="en-US" altLang="zh-CN" dirty="0" err="1">
                <a:latin typeface="Arial Unicode MS" pitchFamily="34" charset="-128"/>
              </a:rPr>
              <a:t>id,nthrds</a:t>
            </a:r>
            <a:r>
              <a:rPr lang="en-US" altLang="zh-CN" dirty="0">
                <a:latin typeface="Arial Unicode MS" pitchFamily="34" charset="-128"/>
              </a:rPr>
              <a:t>;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          double x;</a:t>
            </a:r>
          </a:p>
          <a:p>
            <a:pPr algn="l" eaLnBrk="0" hangingPunct="0"/>
            <a:r>
              <a:rPr lang="en-US" altLang="zh-CN" b="1" dirty="0">
                <a:solidFill>
                  <a:srgbClr val="C00000"/>
                </a:solidFill>
                <a:latin typeface="Arial Unicode MS" pitchFamily="34" charset="-128"/>
              </a:rPr>
              <a:t>            </a:t>
            </a:r>
            <a:r>
              <a:rPr lang="en-US" altLang="zh-CN" dirty="0">
                <a:latin typeface="Arial Unicode MS" pitchFamily="34" charset="-128"/>
              </a:rPr>
              <a:t>id = </a:t>
            </a:r>
            <a:r>
              <a:rPr lang="en-US" altLang="zh-CN" dirty="0" err="1">
                <a:latin typeface="Arial Unicode MS" pitchFamily="34" charset="-128"/>
              </a:rPr>
              <a:t>omp_get_thread_num</a:t>
            </a:r>
            <a:r>
              <a:rPr lang="en-US" altLang="zh-CN" dirty="0">
                <a:latin typeface="Arial Unicode MS" pitchFamily="34" charset="-128"/>
              </a:rPr>
              <a:t>();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          </a:t>
            </a:r>
            <a:r>
              <a:rPr lang="en-US" altLang="zh-CN" dirty="0" err="1">
                <a:latin typeface="Arial Unicode MS" pitchFamily="34" charset="-128"/>
              </a:rPr>
              <a:t>nthrds</a:t>
            </a:r>
            <a:r>
              <a:rPr lang="en-US" altLang="zh-CN" dirty="0">
                <a:latin typeface="Arial Unicode MS" pitchFamily="34" charset="-128"/>
              </a:rPr>
              <a:t> = </a:t>
            </a:r>
            <a:r>
              <a:rPr lang="en-US" altLang="zh-CN" dirty="0" err="1">
                <a:latin typeface="Arial Unicode MS" pitchFamily="34" charset="-128"/>
              </a:rPr>
              <a:t>omp_get_num_threads</a:t>
            </a:r>
            <a:r>
              <a:rPr lang="en-US" altLang="zh-CN" dirty="0">
                <a:latin typeface="Arial Unicode MS" pitchFamily="34" charset="-128"/>
              </a:rPr>
              <a:t>();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          if (id == 0)   </a:t>
            </a:r>
            <a:r>
              <a:rPr lang="en-US" altLang="zh-CN" dirty="0" err="1">
                <a:latin typeface="Arial Unicode MS" pitchFamily="34" charset="-128"/>
              </a:rPr>
              <a:t>nthreads</a:t>
            </a:r>
            <a:r>
              <a:rPr lang="en-US" altLang="zh-CN" dirty="0">
                <a:latin typeface="Arial Unicode MS" pitchFamily="34" charset="-128"/>
              </a:rPr>
              <a:t> = </a:t>
            </a:r>
            <a:r>
              <a:rPr lang="en-US" altLang="zh-CN" dirty="0" err="1">
                <a:latin typeface="Arial Unicode MS" pitchFamily="34" charset="-128"/>
              </a:rPr>
              <a:t>nthrds</a:t>
            </a:r>
            <a:r>
              <a:rPr lang="en-US" altLang="zh-CN" dirty="0">
                <a:latin typeface="Arial Unicode MS" pitchFamily="34" charset="-128"/>
              </a:rPr>
              <a:t>;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          for (i=id, sum[id]=0.0;i&lt; </a:t>
            </a:r>
            <a:r>
              <a:rPr lang="en-US" altLang="zh-CN" dirty="0" err="1">
                <a:latin typeface="Arial Unicode MS" pitchFamily="34" charset="-128"/>
              </a:rPr>
              <a:t>num_steps</a:t>
            </a:r>
            <a:r>
              <a:rPr lang="en-US" altLang="zh-CN" dirty="0">
                <a:latin typeface="Arial Unicode MS" pitchFamily="34" charset="-128"/>
              </a:rPr>
              <a:t>; i=</a:t>
            </a:r>
            <a:r>
              <a:rPr lang="en-US" altLang="zh-CN" dirty="0" err="1">
                <a:latin typeface="Arial Unicode MS" pitchFamily="34" charset="-128"/>
              </a:rPr>
              <a:t>i+nthrds</a:t>
            </a:r>
            <a:r>
              <a:rPr lang="en-US" altLang="zh-CN" dirty="0">
                <a:latin typeface="Arial Unicode MS" pitchFamily="34" charset="-128"/>
              </a:rPr>
              <a:t>) {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                x = (i+0.5)*step;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	    sum[id]</a:t>
            </a:r>
            <a:r>
              <a:rPr lang="en-US" altLang="zh-CN" b="1" dirty="0">
                <a:solidFill>
                  <a:srgbClr val="C00000"/>
                </a:solidFill>
                <a:latin typeface="Arial Unicode MS" pitchFamily="34" charset="-128"/>
              </a:rPr>
              <a:t>[0] </a:t>
            </a:r>
            <a:r>
              <a:rPr lang="en-US" altLang="zh-CN" dirty="0">
                <a:latin typeface="Arial Unicode MS" pitchFamily="34" charset="-128"/>
              </a:rPr>
              <a:t>+= 4.0/(1.0+x*x);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          }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     }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     for(i=0, pi=0.0;i&lt;</a:t>
            </a:r>
            <a:r>
              <a:rPr lang="en-US" altLang="zh-CN" dirty="0" err="1">
                <a:latin typeface="Arial Unicode MS" pitchFamily="34" charset="-128"/>
              </a:rPr>
              <a:t>nthreads;i</a:t>
            </a:r>
            <a:r>
              <a:rPr lang="en-US" altLang="zh-CN" dirty="0">
                <a:latin typeface="Arial Unicode MS" pitchFamily="34" charset="-128"/>
              </a:rPr>
              <a:t>++)pi += sum[i] * step;</a:t>
            </a:r>
          </a:p>
          <a:p>
            <a:pPr algn="l" eaLnBrk="0" hangingPunct="0"/>
            <a:r>
              <a:rPr lang="en-US" altLang="zh-CN" dirty="0">
                <a:latin typeface="Arial Unicode MS" pitchFamily="34" charset="-128"/>
              </a:rPr>
              <a:t>  }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56F56BA5-3995-FA43-BB86-AECB4A5C3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8154" y="1628433"/>
            <a:ext cx="2932670" cy="1015663"/>
          </a:xfrm>
          <a:prstGeom prst="rect">
            <a:avLst/>
          </a:prstGeom>
          <a:solidFill>
            <a:srgbClr val="FFFFE7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1">
                <a:lumMod val="50000"/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000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Pad the array so each sum value is in a different cache line</a:t>
            </a:r>
          </a:p>
        </p:txBody>
      </p:sp>
      <p:sp>
        <p:nvSpPr>
          <p:cNvPr id="14" name="Line 5">
            <a:extLst>
              <a:ext uri="{FF2B5EF4-FFF2-40B4-BE49-F238E27FC236}">
                <a16:creationId xmlns:a16="http://schemas.microsoft.com/office/drawing/2014/main" id="{3D10C0EF-648F-B84A-AC18-9AE7AD701AA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33288" y="2063577"/>
            <a:ext cx="514865" cy="3707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pPr algn="l"/>
            <a:endParaRPr lang="en-US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7524ADD1-5AF8-BE4B-A4C3-433804B2D5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8057" y="0"/>
            <a:ext cx="8456886" cy="675974"/>
          </a:xfrm>
          <a:noFill/>
        </p:spPr>
        <p:txBody>
          <a:bodyPr/>
          <a:lstStyle/>
          <a:p>
            <a:pPr eaLnBrk="1" hangingPunct="1">
              <a:lnSpc>
                <a:spcPct val="89000"/>
              </a:lnSpc>
            </a:pPr>
            <a:r>
              <a:rPr lang="en-US" altLang="zh-CN" sz="3200" dirty="0">
                <a:ea typeface="SimSun" pitchFamily="2" charset="-122"/>
              </a:rPr>
              <a:t>Example: </a:t>
            </a:r>
            <a:r>
              <a:rPr lang="en-US" altLang="zh-CN" sz="2000" dirty="0">
                <a:ea typeface="SimSun" pitchFamily="2" charset="-122"/>
              </a:rPr>
              <a:t>Eliminate false sharing by padding the sum array</a:t>
            </a:r>
            <a:endParaRPr lang="en-US" altLang="zh-CN" sz="2000" dirty="0">
              <a:solidFill>
                <a:schemeClr val="accent1"/>
              </a:solidFill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468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Results*: pi Program </a:t>
            </a:r>
            <a:r>
              <a:rPr lang="en-US" sz="2400" dirty="0"/>
              <a:t>Padded Accumulator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855487" y="767213"/>
            <a:ext cx="8301038" cy="1018276"/>
          </a:xfrm>
          <a:prstGeom prst="rect">
            <a:avLst/>
          </a:prstGeom>
        </p:spPr>
        <p:txBody>
          <a:bodyPr/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</a:rPr>
              <a:t>Original Serial pi program with 100000000 steps ran in 1.83 seconds. 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674936"/>
              </p:ext>
            </p:extLst>
          </p:nvPr>
        </p:nvGraphicFramePr>
        <p:xfrm>
          <a:off x="8615256" y="2019746"/>
          <a:ext cx="3082537" cy="2450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threads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baseline="0" dirty="0"/>
                        <a:t> SPMD</a:t>
                      </a:r>
                      <a:endParaRPr 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baseline="0" dirty="0"/>
                        <a:t> SPMD padded</a:t>
                      </a:r>
                      <a:endParaRPr 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1.86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1.86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1.01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1.08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615256" y="4704835"/>
            <a:ext cx="34325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*Intel compiler (</a:t>
            </a:r>
            <a:r>
              <a:rPr lang="en-US" sz="16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icpc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) with default optimization level (O2) on Apple OS X 10.7.3 with a dual core (four HW thread) Intel® </a:t>
            </a:r>
            <a:r>
              <a:rPr lang="en-US" sz="16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Core</a:t>
            </a:r>
            <a:r>
              <a:rPr lang="en-US" sz="1600" baseline="300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TM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 i5 processor at 1.7 </a:t>
            </a:r>
            <a:r>
              <a:rPr lang="en-US" sz="16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Ghz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 and 4 </a:t>
            </a:r>
            <a:r>
              <a:rPr lang="en-US" sz="16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Gbyte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 DDR3 memory at 1.333 </a:t>
            </a:r>
            <a:r>
              <a:rPr lang="en-US" sz="16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Ghz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96AD1-0A20-D141-8DA3-B846776EA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112" y="1276351"/>
            <a:ext cx="5552646" cy="539901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8A04CFDB-9694-4F46-91BE-6463558D37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40647" y="6606444"/>
            <a:ext cx="553278" cy="161487"/>
          </a:xfrm>
        </p:spPr>
        <p:txBody>
          <a:bodyPr/>
          <a:lstStyle/>
          <a:p>
            <a:pPr algn="r">
              <a:defRPr/>
            </a:pPr>
            <a:fld id="{D9B57214-F148-48FE-958D-082D3FE68745}" type="slidenum">
              <a:rPr lang="zh-CN" altLang="en-US" sz="1000"/>
              <a:pPr algn="r">
                <a:defRPr/>
              </a:pPr>
              <a:t>29</a:t>
            </a:fld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307295114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CCDBF0-366E-48A0-88F4-F6FB8774CCBA}" type="slidenum">
              <a:rPr lang="zh-CN" altLang="en-US"/>
              <a:pPr>
                <a:defRPr/>
              </a:pPr>
              <a:t>3</a:t>
            </a:fld>
            <a:endParaRPr lang="en-US" altLang="zh-CN" dirty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Preliminaries: Part 2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328" y="935182"/>
            <a:ext cx="11305308" cy="5430981"/>
          </a:xfrm>
        </p:spPr>
        <p:txBody>
          <a:bodyPr/>
          <a:lstStyle/>
          <a:p>
            <a:pPr eaLnBrk="1" hangingPunct="1">
              <a:lnSpc>
                <a:spcPct val="83000"/>
              </a:lnSpc>
            </a:pPr>
            <a:r>
              <a:rPr lang="en-US" sz="2800" dirty="0"/>
              <a:t>Our plan for the day .. Active learning!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400" dirty="0"/>
              <a:t>We will mix short lectures with short exercises.</a:t>
            </a:r>
          </a:p>
          <a:p>
            <a:pPr marL="339725" lvl="1" indent="0" eaLnBrk="1" hangingPunct="1">
              <a:lnSpc>
                <a:spcPct val="83000"/>
              </a:lnSpc>
              <a:buNone/>
            </a:pPr>
            <a:endParaRPr lang="en-US" sz="800" dirty="0"/>
          </a:p>
          <a:p>
            <a:pPr lvl="1" eaLnBrk="1" hangingPunct="1">
              <a:lnSpc>
                <a:spcPct val="83000"/>
              </a:lnSpc>
            </a:pPr>
            <a:r>
              <a:rPr lang="en-US" sz="2400" dirty="0"/>
              <a:t>You will use your laptop to connect to a multiprocessor server.</a:t>
            </a:r>
          </a:p>
          <a:p>
            <a:pPr lvl="1" eaLnBrk="1" hangingPunct="1">
              <a:lnSpc>
                <a:spcPct val="83000"/>
              </a:lnSpc>
            </a:pPr>
            <a:endParaRPr lang="en-US" sz="2400" dirty="0"/>
          </a:p>
          <a:p>
            <a:pPr eaLnBrk="1" hangingPunct="1">
              <a:lnSpc>
                <a:spcPct val="83000"/>
              </a:lnSpc>
            </a:pPr>
            <a:r>
              <a:rPr lang="en-US" sz="2800" dirty="0"/>
              <a:t>Please follow these simple rules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400" dirty="0"/>
              <a:t>Do the exercises that we assign and then change things around and experiment.</a:t>
            </a:r>
          </a:p>
          <a:p>
            <a:pPr lvl="2" eaLnBrk="1" hangingPunct="1">
              <a:lnSpc>
                <a:spcPct val="83000"/>
              </a:lnSpc>
            </a:pPr>
            <a:r>
              <a:rPr lang="en-US" sz="2000" dirty="0"/>
              <a:t>Embrace active learning!</a:t>
            </a:r>
          </a:p>
          <a:p>
            <a:pPr lvl="2" eaLnBrk="1" hangingPunct="1">
              <a:lnSpc>
                <a:spcPct val="83000"/>
              </a:lnSpc>
            </a:pPr>
            <a:endParaRPr lang="en-US" sz="800" dirty="0"/>
          </a:p>
          <a:p>
            <a:pPr lvl="1" eaLnBrk="1" hangingPunct="1">
              <a:lnSpc>
                <a:spcPct val="83000"/>
              </a:lnSpc>
            </a:pPr>
            <a:r>
              <a:rPr lang="en-US" sz="2400" u="sng" dirty="0"/>
              <a:t>Don’t cheat</a:t>
            </a:r>
            <a:r>
              <a:rPr lang="en-US" sz="2400" dirty="0"/>
              <a:t>:  Do Not look at the solutions before you complete an exercise … even if you get really frustrated.</a:t>
            </a:r>
          </a:p>
        </p:txBody>
      </p:sp>
    </p:spTree>
    <p:extLst>
      <p:ext uri="{BB962C8B-B14F-4D97-AF65-F5344CB8AC3E}">
        <p14:creationId xmlns:p14="http://schemas.microsoft.com/office/powerpoint/2010/main" val="133907788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639" y="316015"/>
            <a:ext cx="11788345" cy="572410"/>
          </a:xfrm>
        </p:spPr>
        <p:txBody>
          <a:bodyPr/>
          <a:lstStyle/>
          <a:p>
            <a:pPr algn="ctr"/>
            <a:r>
              <a:rPr lang="en-US" sz="2800" dirty="0"/>
              <a:t>Four ways to request a Number of Threads for a parallel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562" y="1097007"/>
            <a:ext cx="11652422" cy="4987910"/>
          </a:xfrm>
        </p:spPr>
        <p:txBody>
          <a:bodyPr/>
          <a:lstStyle/>
          <a:p>
            <a:pPr lvl="3"/>
            <a:endParaRPr lang="en-US" sz="12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system has an Internal Control Variable (ICV) that defines the default number of threads to request for a parallel region.  </a:t>
            </a:r>
          </a:p>
          <a:p>
            <a:pPr lvl="3"/>
            <a:endParaRPr lang="en-US" sz="12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When an </a:t>
            </a:r>
            <a:r>
              <a:rPr lang="en-US" sz="2000" dirty="0" err="1"/>
              <a:t>OpenMP</a:t>
            </a:r>
            <a:r>
              <a:rPr lang="en-US" sz="2000" dirty="0"/>
              <a:t> program starts up, it queries an environment variable OMP_NUM_THREADS and sets the appropriate </a:t>
            </a:r>
            <a:r>
              <a:rPr lang="en-US" sz="2000" u="sng" dirty="0"/>
              <a:t>internal control variable </a:t>
            </a:r>
            <a:r>
              <a:rPr lang="en-US" sz="2000" dirty="0"/>
              <a:t>to the value of OMP_NUM_THREADS</a:t>
            </a:r>
          </a:p>
          <a:p>
            <a:pPr lvl="1"/>
            <a:r>
              <a:rPr lang="en-US" dirty="0"/>
              <a:t>For example, to set  the default number of threads on my apple laptop</a:t>
            </a:r>
          </a:p>
          <a:p>
            <a:pPr marL="2236787" lvl="5" indent="-342900">
              <a:buFont typeface="Wingdings" charset="2"/>
              <a:buChar char="Ø"/>
            </a:pPr>
            <a:r>
              <a:rPr lang="en-US" sz="2000" dirty="0"/>
              <a:t>export OMP_NUM_THREADS=12</a:t>
            </a:r>
          </a:p>
          <a:p>
            <a:pPr lvl="3"/>
            <a:endParaRPr lang="en-US" sz="12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dirty="0" err="1"/>
              <a:t>omp_set_num_threads</a:t>
            </a:r>
            <a:r>
              <a:rPr lang="en-US" sz="2000" dirty="0"/>
              <a:t>() runtime function overrides the value from the environment and resets the ICV to a new value.</a:t>
            </a:r>
          </a:p>
          <a:p>
            <a:pPr lvl="3"/>
            <a:endParaRPr lang="en-US" sz="12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 clause on the parallel construct requests a number of threads for that parallel region, but it does not change the ICV</a:t>
            </a:r>
          </a:p>
          <a:p>
            <a:pPr lvl="1"/>
            <a:r>
              <a:rPr lang="en-US" dirty="0"/>
              <a:t>#pragma </a:t>
            </a:r>
            <a:r>
              <a:rPr lang="en-US" dirty="0" err="1"/>
              <a:t>omp</a:t>
            </a:r>
            <a:r>
              <a:rPr lang="en-US" dirty="0"/>
              <a:t> parallel </a:t>
            </a:r>
            <a:r>
              <a:rPr lang="en-US" dirty="0" err="1"/>
              <a:t>num_threads</a:t>
            </a:r>
            <a:r>
              <a:rPr lang="en-US" dirty="0"/>
              <a:t>(4)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3D5E9-DAF8-EE4D-9C93-B56622556816}"/>
              </a:ext>
            </a:extLst>
          </p:cNvPr>
          <p:cNvSpPr txBox="1"/>
          <p:nvPr/>
        </p:nvSpPr>
        <p:spPr>
          <a:xfrm>
            <a:off x="1690690" y="6232760"/>
            <a:ext cx="8846681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Order of Precedence for setting the requested number of threads: (4) &gt; (3) &gt; (2) &gt; (1)</a:t>
            </a:r>
          </a:p>
        </p:txBody>
      </p:sp>
    </p:spTree>
    <p:extLst>
      <p:ext uri="{BB962C8B-B14F-4D97-AF65-F5344CB8AC3E}">
        <p14:creationId xmlns:p14="http://schemas.microsoft.com/office/powerpoint/2010/main" val="408602368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3DF1BD-2D17-4766-86FD-5827149ED3EA}" type="slidenum">
              <a:rPr lang="zh-CN" altLang="en-US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>
          <a:xfrm>
            <a:off x="1984375" y="150375"/>
            <a:ext cx="8496300" cy="1143000"/>
          </a:xfrm>
        </p:spPr>
        <p:txBody>
          <a:bodyPr/>
          <a:lstStyle/>
          <a:p>
            <a:pPr eaLnBrk="1" hangingPunct="1"/>
            <a:r>
              <a:rPr lang="en-US" dirty="0"/>
              <a:t>Outline</a:t>
            </a:r>
          </a:p>
        </p:txBody>
      </p:sp>
      <p:sp>
        <p:nvSpPr>
          <p:cNvPr id="109573" name="AutoShape 4"/>
          <p:cNvSpPr>
            <a:spLocks noChangeArrowheads="1"/>
          </p:cNvSpPr>
          <p:nvPr/>
        </p:nvSpPr>
        <p:spPr bwMode="auto">
          <a:xfrm>
            <a:off x="411669" y="1567892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 sz="2800">
              <a:latin typeface="Arial Unicode MS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96028-07D3-0144-97A6-BC4B35451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690" y="150375"/>
            <a:ext cx="1977058" cy="518186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6A16D429-6B64-3844-B098-AFF564949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946" y="675847"/>
            <a:ext cx="8035925" cy="5884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dirty="0"/>
              <a:t>Introduction to OpenMP</a:t>
            </a:r>
          </a:p>
          <a:p>
            <a:pPr eaLnBrk="1" hangingPunct="1"/>
            <a:r>
              <a:rPr lang="en-US" kern="0" dirty="0"/>
              <a:t>Creating Threads</a:t>
            </a:r>
          </a:p>
          <a:p>
            <a:pPr eaLnBrk="1" hangingPunct="1"/>
            <a:r>
              <a:rPr lang="en-US" kern="0" dirty="0"/>
              <a:t>Synchronization</a:t>
            </a:r>
          </a:p>
          <a:p>
            <a:pPr eaLnBrk="1" hangingPunct="1"/>
            <a:r>
              <a:rPr lang="en-US" kern="0" dirty="0"/>
              <a:t>Parallel Loops</a:t>
            </a:r>
          </a:p>
          <a:p>
            <a:pPr eaLnBrk="1" hangingPunct="1"/>
            <a:r>
              <a:rPr lang="en-US" kern="0" dirty="0"/>
              <a:t>Data Environment</a:t>
            </a:r>
          </a:p>
          <a:p>
            <a:pPr eaLnBrk="1" hangingPunct="1"/>
            <a:r>
              <a:rPr lang="en-US" kern="0" dirty="0"/>
              <a:t>Memory Model</a:t>
            </a:r>
          </a:p>
          <a:p>
            <a:pPr eaLnBrk="1" hangingPunct="1"/>
            <a:r>
              <a:rPr lang="en-US" kern="0" dirty="0"/>
              <a:t>Irregular Parallelism and Tasks</a:t>
            </a:r>
          </a:p>
          <a:p>
            <a:pPr eaLnBrk="1" hangingPunct="1"/>
            <a:r>
              <a:rPr lang="en-US" kern="0" dirty="0"/>
              <a:t>Recap</a:t>
            </a:r>
          </a:p>
          <a:p>
            <a:pPr eaLnBrk="1" hangingPunct="1"/>
            <a:r>
              <a:rPr lang="en-US" kern="0" dirty="0"/>
              <a:t>Beyond the Common Core:</a:t>
            </a:r>
          </a:p>
          <a:p>
            <a:pPr lvl="1" eaLnBrk="1" hangingPunct="1"/>
            <a:r>
              <a:rPr lang="en-US" kern="0" dirty="0" err="1"/>
              <a:t>Worksharing</a:t>
            </a:r>
            <a:r>
              <a:rPr lang="en-US" kern="0" dirty="0"/>
              <a:t> Revisited</a:t>
            </a:r>
          </a:p>
          <a:p>
            <a:pPr lvl="1" eaLnBrk="1" hangingPunct="1"/>
            <a:r>
              <a:rPr lang="en-US" kern="0" dirty="0"/>
              <a:t>Synchronization Revisited: Options for Mutual exclusion</a:t>
            </a:r>
          </a:p>
          <a:p>
            <a:pPr lvl="1" eaLnBrk="1" hangingPunct="1"/>
            <a:r>
              <a:rPr lang="en-US" kern="0" dirty="0"/>
              <a:t>Thread Affinity and Data Locality</a:t>
            </a:r>
          </a:p>
          <a:p>
            <a:pPr lvl="1" eaLnBrk="1" hangingPunct="1"/>
            <a:r>
              <a:rPr lang="en-US" kern="0" dirty="0"/>
              <a:t>Thread Private Data</a:t>
            </a:r>
          </a:p>
          <a:p>
            <a:pPr lvl="1" eaLnBrk="1" hangingPunct="1"/>
            <a:r>
              <a:rPr lang="en-US" kern="0" dirty="0"/>
              <a:t>Memory models and point-to-point Synchronization</a:t>
            </a:r>
          </a:p>
          <a:p>
            <a:pPr lvl="1" eaLnBrk="1" hangingPunct="1"/>
            <a:r>
              <a:rPr lang="en-US" kern="0" dirty="0"/>
              <a:t>Programming your GPU with OpenMP</a:t>
            </a:r>
          </a:p>
        </p:txBody>
      </p:sp>
    </p:spTree>
    <p:extLst>
      <p:ext uri="{BB962C8B-B14F-4D97-AF65-F5344CB8AC3E}">
        <p14:creationId xmlns:p14="http://schemas.microsoft.com/office/powerpoint/2010/main" val="334488826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88F8A8-4D36-4D2B-96B6-F18218DC373A}" type="slidenum">
              <a:rPr lang="zh-CN" altLang="en-US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9000"/>
              </a:lnSpc>
            </a:pPr>
            <a:r>
              <a:rPr lang="en-US" altLang="zh-CN" dirty="0">
                <a:ea typeface="SimSun" pitchFamily="2" charset="-122"/>
              </a:rPr>
              <a:t>Synchronization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9557" y="1517650"/>
            <a:ext cx="10983384" cy="4197350"/>
          </a:xfrm>
          <a:noFill/>
        </p:spPr>
        <p:txBody>
          <a:bodyPr/>
          <a:lstStyle/>
          <a:p>
            <a:pPr eaLnBrk="1" hangingPunct="1">
              <a:lnSpc>
                <a:spcPct val="94000"/>
              </a:lnSpc>
            </a:pPr>
            <a:r>
              <a:rPr lang="en-US" altLang="zh-CN" dirty="0">
                <a:ea typeface="SimSun" pitchFamily="2" charset="-122"/>
              </a:rPr>
              <a:t>High level synchronization included in the common core:</a:t>
            </a:r>
          </a:p>
          <a:p>
            <a:pPr lvl="2" eaLnBrk="1" hangingPunct="1">
              <a:lnSpc>
                <a:spcPct val="94000"/>
              </a:lnSpc>
            </a:pPr>
            <a:r>
              <a:rPr lang="en-US" altLang="zh-CN" sz="2400" dirty="0">
                <a:ea typeface="SimSun" pitchFamily="2" charset="-122"/>
              </a:rPr>
              <a:t>critical</a:t>
            </a:r>
          </a:p>
          <a:p>
            <a:pPr lvl="2" eaLnBrk="1" hangingPunct="1">
              <a:lnSpc>
                <a:spcPct val="94000"/>
              </a:lnSpc>
            </a:pPr>
            <a:r>
              <a:rPr lang="en-US" altLang="zh-CN" sz="2400" dirty="0">
                <a:ea typeface="SimSun" pitchFamily="2" charset="-122"/>
              </a:rPr>
              <a:t>barrier</a:t>
            </a:r>
          </a:p>
          <a:p>
            <a:pPr eaLnBrk="1" hangingPunct="1">
              <a:lnSpc>
                <a:spcPct val="94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ea typeface="SimSun" pitchFamily="2" charset="-122"/>
            </a:endParaRPr>
          </a:p>
          <a:p>
            <a:pPr eaLnBrk="1" hangingPunct="1">
              <a:lnSpc>
                <a:spcPct val="94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ea typeface="SimSun" pitchFamily="2" charset="-122"/>
              </a:rPr>
              <a:t>Other, more advanced, synchronization operations:</a:t>
            </a:r>
          </a:p>
          <a:p>
            <a:pPr lvl="2" eaLnBrk="1" hangingPunct="1">
              <a:lnSpc>
                <a:spcPct val="94000"/>
              </a:lnSpc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ea typeface="SimSun" pitchFamily="2" charset="-122"/>
              </a:rPr>
              <a:t>atomic</a:t>
            </a:r>
          </a:p>
          <a:p>
            <a:pPr lvl="2" eaLnBrk="1" hangingPunct="1">
              <a:lnSpc>
                <a:spcPct val="94000"/>
              </a:lnSpc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ea typeface="SimSun" pitchFamily="2" charset="-122"/>
              </a:rPr>
              <a:t>ordered</a:t>
            </a:r>
          </a:p>
          <a:p>
            <a:pPr lvl="2" eaLnBrk="1" hangingPunct="1">
              <a:lnSpc>
                <a:spcPct val="94000"/>
              </a:lnSpc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ea typeface="SimSun" pitchFamily="2" charset="-122"/>
              </a:rPr>
              <a:t>flush</a:t>
            </a:r>
          </a:p>
          <a:p>
            <a:pPr lvl="2" eaLnBrk="1" hangingPunct="1">
              <a:lnSpc>
                <a:spcPct val="94000"/>
              </a:lnSpc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ea typeface="SimSun" pitchFamily="2" charset="-122"/>
              </a:rPr>
              <a:t>locks (both simple and nested)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5961249" y="237540"/>
            <a:ext cx="5587617" cy="707886"/>
          </a:xfrm>
          <a:prstGeom prst="rect">
            <a:avLst/>
          </a:prstGeom>
          <a:solidFill>
            <a:srgbClr val="FFFFE7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Arial Unicode MS" pitchFamily="34" charset="-128"/>
              </a:rPr>
              <a:t>Synchronization is used to impose order constraints and to protect access to shared data</a:t>
            </a:r>
          </a:p>
        </p:txBody>
      </p:sp>
    </p:spTree>
    <p:extLst>
      <p:ext uri="{BB962C8B-B14F-4D97-AF65-F5344CB8AC3E}">
        <p14:creationId xmlns:p14="http://schemas.microsoft.com/office/powerpoint/2010/main" val="47268196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93D8-15BE-49BE-A12A-92412ED008D1}" type="slidenum">
              <a:rPr lang="zh-CN" altLang="en-US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395416" y="286544"/>
            <a:ext cx="7988300" cy="620713"/>
          </a:xfrm>
          <a:noFill/>
        </p:spPr>
        <p:txBody>
          <a:bodyPr/>
          <a:lstStyle/>
          <a:p>
            <a:pPr eaLnBrk="1" hangingPunct="1">
              <a:lnSpc>
                <a:spcPct val="89000"/>
              </a:lnSpc>
            </a:pPr>
            <a:r>
              <a:rPr lang="en-US" altLang="zh-CN" sz="3200" dirty="0">
                <a:ea typeface="SimSun" pitchFamily="2" charset="-122"/>
              </a:rPr>
              <a:t>Synchronization: critical  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416" y="1082675"/>
            <a:ext cx="10911016" cy="1041400"/>
          </a:xfrm>
          <a:noFill/>
        </p:spPr>
        <p:txBody>
          <a:bodyPr/>
          <a:lstStyle/>
          <a:p>
            <a:pPr eaLnBrk="1" hangingPunct="1">
              <a:lnSpc>
                <a:spcPct val="94000"/>
              </a:lnSpc>
            </a:pPr>
            <a:r>
              <a:rPr lang="en-US" altLang="zh-CN" dirty="0">
                <a:ea typeface="SimSun" pitchFamily="2" charset="-122"/>
              </a:rPr>
              <a:t>Mutual exclusion: Only one thread at a time can enter a </a:t>
            </a:r>
            <a:r>
              <a:rPr lang="en-US" altLang="zh-CN" b="1" dirty="0">
                <a:solidFill>
                  <a:srgbClr val="002060"/>
                </a:solidFill>
                <a:ea typeface="SimSun" pitchFamily="2" charset="-122"/>
              </a:rPr>
              <a:t>critical</a:t>
            </a:r>
            <a:r>
              <a:rPr lang="en-US" altLang="zh-CN" dirty="0">
                <a:solidFill>
                  <a:srgbClr val="002060"/>
                </a:solidFill>
                <a:ea typeface="SimSun" pitchFamily="2" charset="-122"/>
              </a:rPr>
              <a:t> </a:t>
            </a:r>
            <a:r>
              <a:rPr lang="en-US" altLang="zh-CN" dirty="0">
                <a:ea typeface="SimSun" pitchFamily="2" charset="-122"/>
              </a:rPr>
              <a:t>region.</a:t>
            </a:r>
          </a:p>
        </p:txBody>
      </p:sp>
      <p:sp>
        <p:nvSpPr>
          <p:cNvPr id="31749" name="Rectangle 4"/>
          <p:cNvSpPr>
            <a:spLocks noChangeArrowheads="1"/>
          </p:cNvSpPr>
          <p:nvPr/>
        </p:nvSpPr>
        <p:spPr bwMode="auto">
          <a:xfrm>
            <a:off x="4541838" y="2017371"/>
            <a:ext cx="5746750" cy="4247959"/>
          </a:xfrm>
          <a:prstGeom prst="rect">
            <a:avLst/>
          </a:prstGeom>
          <a:solidFill>
            <a:srgbClr val="F7FDFF"/>
          </a:solidFill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Arial" charset="0"/>
              </a:rPr>
              <a:t>float  res;</a:t>
            </a:r>
          </a:p>
          <a:p>
            <a:pPr algn="l">
              <a:spcBef>
                <a:spcPct val="5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Arial" charset="0"/>
              </a:rPr>
              <a:t>#</a:t>
            </a:r>
            <a:r>
              <a:rPr lang="en-US" altLang="zh-CN" sz="2000" b="1" dirty="0" err="1">
                <a:solidFill>
                  <a:srgbClr val="C00000"/>
                </a:solidFill>
                <a:latin typeface="Arial" charset="0"/>
              </a:rPr>
              <a:t>pragma</a:t>
            </a:r>
            <a:r>
              <a:rPr lang="en-US" altLang="zh-CN" sz="2000" b="1" dirty="0">
                <a:solidFill>
                  <a:srgbClr val="C00000"/>
                </a:solidFill>
                <a:latin typeface="Arial" charset="0"/>
              </a:rPr>
              <a:t> </a:t>
            </a:r>
            <a:r>
              <a:rPr lang="en-US" altLang="zh-CN" sz="2000" b="1" dirty="0" err="1">
                <a:solidFill>
                  <a:srgbClr val="C00000"/>
                </a:solidFill>
                <a:latin typeface="Arial" charset="0"/>
              </a:rPr>
              <a:t>omp</a:t>
            </a:r>
            <a:r>
              <a:rPr lang="en-US" altLang="zh-CN" sz="2000" b="1" dirty="0">
                <a:solidFill>
                  <a:srgbClr val="C00000"/>
                </a:solidFill>
                <a:latin typeface="Arial" charset="0"/>
              </a:rPr>
              <a:t> parallel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Arial" charset="0"/>
              </a:rPr>
              <a:t>{     float B;   </a:t>
            </a:r>
            <a:r>
              <a:rPr lang="en-US" altLang="zh-CN" sz="2000" dirty="0" err="1">
                <a:latin typeface="Arial" charset="0"/>
              </a:rPr>
              <a:t>int</a:t>
            </a:r>
            <a:r>
              <a:rPr lang="en-US" altLang="zh-CN" sz="2000" dirty="0">
                <a:latin typeface="Arial" charset="0"/>
              </a:rPr>
              <a:t> </a:t>
            </a:r>
            <a:r>
              <a:rPr lang="en-US" altLang="zh-CN" sz="2000" dirty="0" err="1">
                <a:latin typeface="Arial" charset="0"/>
              </a:rPr>
              <a:t>i</a:t>
            </a:r>
            <a:r>
              <a:rPr lang="en-US" altLang="zh-CN" sz="2000" dirty="0">
                <a:latin typeface="Arial" charset="0"/>
              </a:rPr>
              <a:t>, id, </a:t>
            </a:r>
            <a:r>
              <a:rPr lang="en-US" altLang="zh-CN" sz="2000" dirty="0" err="1">
                <a:latin typeface="Arial" charset="0"/>
              </a:rPr>
              <a:t>nthrds</a:t>
            </a:r>
            <a:r>
              <a:rPr lang="en-US" altLang="zh-CN" sz="2000" dirty="0">
                <a:latin typeface="Arial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Arial" charset="0"/>
              </a:rPr>
              <a:t>      id = </a:t>
            </a:r>
            <a:r>
              <a:rPr lang="en-US" altLang="zh-CN" sz="2000" dirty="0" err="1">
                <a:latin typeface="Arial" charset="0"/>
              </a:rPr>
              <a:t>omp_get_thread_num</a:t>
            </a:r>
            <a:r>
              <a:rPr lang="en-US" altLang="zh-CN" sz="2000" dirty="0">
                <a:latin typeface="Arial" charset="0"/>
              </a:rPr>
              <a:t>();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Arial" charset="0"/>
              </a:rPr>
              <a:t>      </a:t>
            </a:r>
            <a:r>
              <a:rPr lang="en-US" altLang="zh-CN" sz="2000" dirty="0" err="1">
                <a:latin typeface="Arial" charset="0"/>
              </a:rPr>
              <a:t>nthrds</a:t>
            </a:r>
            <a:r>
              <a:rPr lang="en-US" altLang="zh-CN" sz="2000" dirty="0">
                <a:latin typeface="Arial" charset="0"/>
              </a:rPr>
              <a:t> = </a:t>
            </a:r>
            <a:r>
              <a:rPr lang="en-US" altLang="zh-CN" sz="2000" dirty="0" err="1">
                <a:latin typeface="Arial" charset="0"/>
              </a:rPr>
              <a:t>omp_get_num_threads</a:t>
            </a:r>
            <a:r>
              <a:rPr lang="en-US" altLang="zh-CN" sz="2000" dirty="0">
                <a:latin typeface="Arial" charset="0"/>
              </a:rPr>
              <a:t>();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Arial" charset="0"/>
              </a:rPr>
              <a:t>      B =  </a:t>
            </a:r>
            <a:r>
              <a:rPr lang="en-US" altLang="zh-CN" sz="2000" dirty="0" err="1">
                <a:latin typeface="Arial" charset="0"/>
              </a:rPr>
              <a:t>big_SPMD_job</a:t>
            </a:r>
            <a:r>
              <a:rPr lang="en-US" altLang="zh-CN" sz="2000" dirty="0">
                <a:latin typeface="Arial" charset="0"/>
              </a:rPr>
              <a:t>(id, </a:t>
            </a:r>
            <a:r>
              <a:rPr lang="en-US" altLang="zh-CN" sz="2000" dirty="0" err="1">
                <a:latin typeface="Arial" charset="0"/>
              </a:rPr>
              <a:t>nthrds</a:t>
            </a:r>
            <a:r>
              <a:rPr lang="en-US" altLang="zh-CN" sz="2000" dirty="0">
                <a:latin typeface="Arial" charset="0"/>
              </a:rPr>
              <a:t>);</a:t>
            </a:r>
          </a:p>
          <a:p>
            <a:pPr algn="l">
              <a:spcBef>
                <a:spcPct val="5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Arial" charset="0"/>
              </a:rPr>
              <a:t>      #pragma </a:t>
            </a:r>
            <a:r>
              <a:rPr lang="en-US" altLang="zh-CN" sz="2000" b="1" dirty="0" err="1">
                <a:solidFill>
                  <a:srgbClr val="C00000"/>
                </a:solidFill>
                <a:latin typeface="Arial" charset="0"/>
              </a:rPr>
              <a:t>omp</a:t>
            </a:r>
            <a:r>
              <a:rPr lang="en-US" altLang="zh-CN" sz="2000" b="1" dirty="0">
                <a:solidFill>
                  <a:srgbClr val="C00000"/>
                </a:solidFill>
                <a:latin typeface="Arial" charset="0"/>
              </a:rPr>
              <a:t> critical </a:t>
            </a:r>
            <a:br>
              <a:rPr lang="en-US" altLang="zh-CN" sz="2000" dirty="0">
                <a:latin typeface="Arial" charset="0"/>
              </a:rPr>
            </a:br>
            <a:r>
              <a:rPr lang="en-US" altLang="zh-CN" sz="2000" dirty="0">
                <a:latin typeface="Arial" charset="0"/>
              </a:rPr>
              <a:t>             res += consume (B);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Arial" charset="0"/>
              </a:rPr>
              <a:t>      </a:t>
            </a:r>
            <a:br>
              <a:rPr lang="en-US" altLang="zh-CN" sz="2000" dirty="0">
                <a:latin typeface="Arial" charset="0"/>
              </a:rPr>
            </a:br>
            <a:r>
              <a:rPr lang="en-US" altLang="zh-CN" sz="2000" dirty="0">
                <a:latin typeface="Arial" charset="0"/>
              </a:rPr>
              <a:t>}</a:t>
            </a:r>
          </a:p>
        </p:txBody>
      </p:sp>
      <p:sp>
        <p:nvSpPr>
          <p:cNvPr id="3227653" name="Text Box 5"/>
          <p:cNvSpPr txBox="1">
            <a:spLocks noChangeArrowheads="1"/>
          </p:cNvSpPr>
          <p:nvPr/>
        </p:nvSpPr>
        <p:spPr bwMode="auto">
          <a:xfrm>
            <a:off x="753761" y="4221549"/>
            <a:ext cx="3345163" cy="1200329"/>
          </a:xfrm>
          <a:prstGeom prst="rect">
            <a:avLst/>
          </a:prstGeom>
          <a:solidFill>
            <a:srgbClr val="FFFFE7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400" dirty="0">
                <a:latin typeface="Arial" charset="0"/>
              </a:rPr>
              <a:t>Threads wait their turn – only one thread at a time calls consume</a:t>
            </a:r>
            <a:r>
              <a:rPr lang="en-US" altLang="zh-CN" dirty="0">
                <a:latin typeface="Arial" charset="0"/>
              </a:rPr>
              <a:t>()</a:t>
            </a:r>
          </a:p>
        </p:txBody>
      </p:sp>
      <p:sp>
        <p:nvSpPr>
          <p:cNvPr id="31751" name="Line 6"/>
          <p:cNvSpPr>
            <a:spLocks noChangeShapeType="1"/>
          </p:cNvSpPr>
          <p:nvPr/>
        </p:nvSpPr>
        <p:spPr bwMode="auto">
          <a:xfrm>
            <a:off x="4098924" y="4940302"/>
            <a:ext cx="863220" cy="2184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5550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93D8-15BE-49BE-A12A-92412ED008D1}" type="slidenum">
              <a:rPr lang="zh-CN" altLang="en-US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04801"/>
            <a:ext cx="7988300" cy="620713"/>
          </a:xfrm>
          <a:noFill/>
        </p:spPr>
        <p:txBody>
          <a:bodyPr/>
          <a:lstStyle/>
          <a:p>
            <a:pPr eaLnBrk="1" hangingPunct="1">
              <a:lnSpc>
                <a:spcPct val="89000"/>
              </a:lnSpc>
            </a:pPr>
            <a:r>
              <a:rPr lang="en-US" altLang="zh-CN" sz="3200" dirty="0">
                <a:ea typeface="SimSun" pitchFamily="2" charset="-122"/>
              </a:rPr>
              <a:t>Synchronization: barrier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1849" y="787626"/>
            <a:ext cx="11664778" cy="1208350"/>
          </a:xfrm>
          <a:noFill/>
        </p:spPr>
        <p:txBody>
          <a:bodyPr/>
          <a:lstStyle/>
          <a:p>
            <a:pPr eaLnBrk="1" hangingPunct="1">
              <a:lnSpc>
                <a:spcPct val="94000"/>
              </a:lnSpc>
            </a:pPr>
            <a:r>
              <a:rPr lang="en-US" altLang="zh-CN" sz="2000" dirty="0">
                <a:ea typeface="SimSun" pitchFamily="2" charset="-122"/>
              </a:rPr>
              <a:t>Barrier: a point in a program all threads much reach before any threads are allowed to proceed.</a:t>
            </a:r>
          </a:p>
          <a:p>
            <a:pPr eaLnBrk="1" hangingPunct="1">
              <a:lnSpc>
                <a:spcPct val="94000"/>
              </a:lnSpc>
            </a:pPr>
            <a:r>
              <a:rPr lang="en-US" altLang="zh-CN" sz="2000" dirty="0">
                <a:ea typeface="SimSun" pitchFamily="2" charset="-122"/>
              </a:rPr>
              <a:t>It is a “stand alone” pragma meaning it is not associated with user code </a:t>
            </a:r>
            <a:r>
              <a:rPr lang="mr-IN" altLang="zh-CN" sz="2000" dirty="0">
                <a:ea typeface="SimSun" pitchFamily="2" charset="-122"/>
              </a:rPr>
              <a:t>…</a:t>
            </a:r>
            <a:r>
              <a:rPr lang="en-US" altLang="zh-CN" sz="2000" dirty="0">
                <a:ea typeface="SimSun" pitchFamily="2" charset="-122"/>
              </a:rPr>
              <a:t> it is an executable statement. </a:t>
            </a:r>
          </a:p>
        </p:txBody>
      </p:sp>
      <p:sp>
        <p:nvSpPr>
          <p:cNvPr id="31749" name="Rectangle 4"/>
          <p:cNvSpPr>
            <a:spLocks noChangeArrowheads="1"/>
          </p:cNvSpPr>
          <p:nvPr/>
        </p:nvSpPr>
        <p:spPr bwMode="auto">
          <a:xfrm>
            <a:off x="3515639" y="1995976"/>
            <a:ext cx="6518699" cy="4709624"/>
          </a:xfrm>
          <a:prstGeom prst="rect">
            <a:avLst/>
          </a:prstGeom>
          <a:solidFill>
            <a:srgbClr val="F7FDFF"/>
          </a:solidFill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b="1" dirty="0">
                <a:latin typeface="Arial" charset="0"/>
              </a:rPr>
              <a:t>double </a:t>
            </a:r>
            <a:r>
              <a:rPr lang="en-US" altLang="zh-CN" sz="2000" b="1" dirty="0" err="1">
                <a:latin typeface="Arial" charset="0"/>
              </a:rPr>
              <a:t>Arr</a:t>
            </a:r>
            <a:r>
              <a:rPr lang="en-US" altLang="zh-CN" sz="2000" b="1" dirty="0">
                <a:latin typeface="Arial" charset="0"/>
              </a:rPr>
              <a:t>[8], </a:t>
            </a:r>
            <a:r>
              <a:rPr lang="en-US" altLang="zh-CN" sz="2000" b="1" dirty="0" err="1">
                <a:latin typeface="Arial" charset="0"/>
              </a:rPr>
              <a:t>Brr</a:t>
            </a:r>
            <a:r>
              <a:rPr lang="en-US" altLang="zh-CN" sz="2000" b="1" dirty="0">
                <a:latin typeface="Arial" charset="0"/>
              </a:rPr>
              <a:t>[8];            </a:t>
            </a:r>
            <a:r>
              <a:rPr lang="en-US" altLang="zh-CN" sz="2000" b="1" dirty="0" err="1">
                <a:latin typeface="Arial" charset="0"/>
              </a:rPr>
              <a:t>int</a:t>
            </a:r>
            <a:r>
              <a:rPr lang="en-US" altLang="zh-CN" sz="2000" b="1" dirty="0">
                <a:latin typeface="Arial" charset="0"/>
              </a:rPr>
              <a:t> </a:t>
            </a:r>
            <a:r>
              <a:rPr lang="en-US" altLang="zh-CN" sz="2000" b="1" dirty="0" err="1">
                <a:latin typeface="Arial" charset="0"/>
              </a:rPr>
              <a:t>numthrds</a:t>
            </a:r>
            <a:r>
              <a:rPr lang="en-US" altLang="zh-CN" sz="2000" b="1" dirty="0">
                <a:latin typeface="Arial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zh-CN" sz="2000" b="1" dirty="0" err="1">
                <a:latin typeface="Arial" charset="0"/>
              </a:rPr>
              <a:t>omp_set_num_threads</a:t>
            </a:r>
            <a:r>
              <a:rPr lang="en-US" altLang="zh-CN" sz="2000" b="1" dirty="0">
                <a:latin typeface="Arial" charset="0"/>
              </a:rPr>
              <a:t>(8)</a:t>
            </a:r>
            <a:endParaRPr lang="en-US" altLang="zh-CN" sz="2000" b="1" dirty="0">
              <a:solidFill>
                <a:srgbClr val="C00000"/>
              </a:solidFill>
              <a:latin typeface="Arial" charset="0"/>
            </a:endParaRPr>
          </a:p>
          <a:p>
            <a:pPr algn="l">
              <a:spcBef>
                <a:spcPct val="5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Arial" charset="0"/>
              </a:rPr>
              <a:t>#pragma </a:t>
            </a:r>
            <a:r>
              <a:rPr lang="en-US" altLang="zh-CN" sz="2000" b="1" dirty="0" err="1">
                <a:solidFill>
                  <a:srgbClr val="C00000"/>
                </a:solidFill>
                <a:latin typeface="Arial" charset="0"/>
              </a:rPr>
              <a:t>omp</a:t>
            </a:r>
            <a:r>
              <a:rPr lang="en-US" altLang="zh-CN" sz="2000" b="1" dirty="0">
                <a:solidFill>
                  <a:srgbClr val="C00000"/>
                </a:solidFill>
                <a:latin typeface="Arial" charset="0"/>
              </a:rPr>
              <a:t> parallel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Arial" charset="0"/>
              </a:rPr>
              <a:t>{    </a:t>
            </a:r>
            <a:r>
              <a:rPr lang="en-US" altLang="zh-CN" sz="2000" dirty="0" err="1">
                <a:latin typeface="Arial" charset="0"/>
              </a:rPr>
              <a:t>int</a:t>
            </a:r>
            <a:r>
              <a:rPr lang="en-US" altLang="zh-CN" sz="2000" dirty="0">
                <a:latin typeface="Arial" charset="0"/>
              </a:rPr>
              <a:t> id, </a:t>
            </a:r>
            <a:r>
              <a:rPr lang="en-US" altLang="zh-CN" sz="2000" dirty="0" err="1">
                <a:latin typeface="Arial" charset="0"/>
              </a:rPr>
              <a:t>nthrds</a:t>
            </a:r>
            <a:r>
              <a:rPr lang="en-US" altLang="zh-CN" sz="2000" dirty="0">
                <a:latin typeface="Arial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Arial" charset="0"/>
              </a:rPr>
              <a:t>      id = </a:t>
            </a:r>
            <a:r>
              <a:rPr lang="en-US" altLang="zh-CN" sz="2000" dirty="0" err="1">
                <a:latin typeface="Arial" charset="0"/>
              </a:rPr>
              <a:t>omp_get_thread_num</a:t>
            </a:r>
            <a:r>
              <a:rPr lang="en-US" altLang="zh-CN" sz="2000" dirty="0">
                <a:latin typeface="Arial" charset="0"/>
              </a:rPr>
              <a:t>();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Arial" charset="0"/>
              </a:rPr>
              <a:t>      </a:t>
            </a:r>
            <a:r>
              <a:rPr lang="en-US" altLang="zh-CN" sz="2000" dirty="0" err="1">
                <a:latin typeface="Arial" charset="0"/>
              </a:rPr>
              <a:t>nthrds</a:t>
            </a:r>
            <a:r>
              <a:rPr lang="en-US" altLang="zh-CN" sz="2000" dirty="0">
                <a:latin typeface="Arial" charset="0"/>
              </a:rPr>
              <a:t> = </a:t>
            </a:r>
            <a:r>
              <a:rPr lang="en-US" altLang="zh-CN" sz="2000" dirty="0" err="1">
                <a:latin typeface="Arial" charset="0"/>
              </a:rPr>
              <a:t>omp_get_num_threads</a:t>
            </a:r>
            <a:r>
              <a:rPr lang="en-US" altLang="zh-CN" sz="2000" dirty="0">
                <a:latin typeface="Arial" charset="0"/>
              </a:rPr>
              <a:t>();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Arial" charset="0"/>
              </a:rPr>
              <a:t>      if (id==0) </a:t>
            </a:r>
            <a:r>
              <a:rPr lang="en-US" altLang="zh-CN" sz="2000" dirty="0" err="1">
                <a:latin typeface="Arial" charset="0"/>
              </a:rPr>
              <a:t>numthrds</a:t>
            </a:r>
            <a:r>
              <a:rPr lang="en-US" altLang="zh-CN" sz="2000" dirty="0">
                <a:latin typeface="Arial" charset="0"/>
              </a:rPr>
              <a:t> = </a:t>
            </a:r>
            <a:r>
              <a:rPr lang="en-US" altLang="zh-CN" sz="2000" dirty="0" err="1">
                <a:latin typeface="Arial" charset="0"/>
              </a:rPr>
              <a:t>nthrds</a:t>
            </a:r>
            <a:r>
              <a:rPr lang="en-US" altLang="zh-CN" sz="2000" dirty="0">
                <a:latin typeface="Arial" charset="0"/>
              </a:rPr>
              <a:t>; 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Arial" charset="0"/>
              </a:rPr>
              <a:t>      </a:t>
            </a:r>
            <a:r>
              <a:rPr lang="en-US" altLang="zh-CN" sz="2000" dirty="0" err="1">
                <a:latin typeface="Arial" charset="0"/>
              </a:rPr>
              <a:t>Arr</a:t>
            </a:r>
            <a:r>
              <a:rPr lang="en-US" altLang="zh-CN" sz="2000" dirty="0">
                <a:latin typeface="Arial" charset="0"/>
              </a:rPr>
              <a:t>[id] = </a:t>
            </a:r>
            <a:r>
              <a:rPr lang="en-US" altLang="zh-CN" sz="2000" dirty="0" err="1">
                <a:latin typeface="Arial" charset="0"/>
              </a:rPr>
              <a:t>big_ugly_calc</a:t>
            </a:r>
            <a:r>
              <a:rPr lang="en-US" altLang="zh-CN" sz="2000" dirty="0">
                <a:latin typeface="Arial" charset="0"/>
              </a:rPr>
              <a:t>(id, </a:t>
            </a:r>
            <a:r>
              <a:rPr lang="en-US" altLang="zh-CN" sz="2000" dirty="0" err="1">
                <a:latin typeface="Arial" charset="0"/>
              </a:rPr>
              <a:t>nthrds</a:t>
            </a:r>
            <a:r>
              <a:rPr lang="en-US" altLang="zh-CN" sz="2000" dirty="0">
                <a:latin typeface="Arial" charset="0"/>
              </a:rPr>
              <a:t>);</a:t>
            </a:r>
          </a:p>
          <a:p>
            <a:pPr algn="l">
              <a:spcBef>
                <a:spcPct val="5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Arial" charset="0"/>
              </a:rPr>
              <a:t>#pragma </a:t>
            </a:r>
            <a:r>
              <a:rPr lang="en-US" altLang="zh-CN" sz="2000" b="1" dirty="0" err="1">
                <a:solidFill>
                  <a:srgbClr val="C00000"/>
                </a:solidFill>
                <a:latin typeface="Arial" charset="0"/>
              </a:rPr>
              <a:t>omp</a:t>
            </a:r>
            <a:r>
              <a:rPr lang="en-US" altLang="zh-CN" sz="2000" b="1" dirty="0">
                <a:solidFill>
                  <a:srgbClr val="C00000"/>
                </a:solidFill>
                <a:latin typeface="Arial" charset="0"/>
              </a:rPr>
              <a:t> barrier </a:t>
            </a:r>
            <a:br>
              <a:rPr lang="en-US" altLang="zh-CN" sz="2000" dirty="0">
                <a:latin typeface="Arial" charset="0"/>
              </a:rPr>
            </a:br>
            <a:r>
              <a:rPr lang="en-US" altLang="zh-CN" sz="2000" dirty="0">
                <a:latin typeface="Arial" charset="0"/>
              </a:rPr>
              <a:t>      </a:t>
            </a:r>
            <a:r>
              <a:rPr lang="en-US" altLang="zh-CN" sz="2000" dirty="0" err="1">
                <a:latin typeface="Arial" charset="0"/>
              </a:rPr>
              <a:t>Brr</a:t>
            </a:r>
            <a:r>
              <a:rPr lang="en-US" altLang="zh-CN" sz="2000" dirty="0">
                <a:latin typeface="Arial" charset="0"/>
              </a:rPr>
              <a:t>[id] = </a:t>
            </a:r>
            <a:r>
              <a:rPr lang="en-US" altLang="zh-CN" sz="2000" dirty="0" err="1">
                <a:latin typeface="Arial" charset="0"/>
              </a:rPr>
              <a:t>really_big_and_ugly</a:t>
            </a:r>
            <a:r>
              <a:rPr lang="en-US" altLang="zh-CN" sz="2000" dirty="0">
                <a:latin typeface="Arial" charset="0"/>
              </a:rPr>
              <a:t>(id, </a:t>
            </a:r>
            <a:r>
              <a:rPr lang="en-US" altLang="zh-CN" sz="2000" dirty="0" err="1">
                <a:latin typeface="Arial" charset="0"/>
              </a:rPr>
              <a:t>nthrds</a:t>
            </a:r>
            <a:r>
              <a:rPr lang="en-US" altLang="zh-CN" sz="2000" dirty="0">
                <a:latin typeface="Arial" charset="0"/>
              </a:rPr>
              <a:t>, </a:t>
            </a:r>
            <a:r>
              <a:rPr lang="en-US" altLang="zh-CN" sz="2000" dirty="0" err="1">
                <a:latin typeface="Arial" charset="0"/>
              </a:rPr>
              <a:t>Arr</a:t>
            </a:r>
            <a:r>
              <a:rPr lang="en-US" altLang="zh-CN" sz="2000" dirty="0">
                <a:latin typeface="Arial" charset="0"/>
              </a:rPr>
              <a:t>); </a:t>
            </a:r>
            <a:br>
              <a:rPr lang="en-US" altLang="zh-CN" sz="2000" dirty="0">
                <a:latin typeface="Arial" charset="0"/>
              </a:rPr>
            </a:br>
            <a:r>
              <a:rPr lang="en-US" altLang="zh-CN" sz="2000" dirty="0">
                <a:latin typeface="Arial" charset="0"/>
              </a:rPr>
              <a:t>}</a:t>
            </a:r>
          </a:p>
        </p:txBody>
      </p:sp>
      <p:sp>
        <p:nvSpPr>
          <p:cNvPr id="3227653" name="Text Box 5"/>
          <p:cNvSpPr txBox="1">
            <a:spLocks noChangeArrowheads="1"/>
          </p:cNvSpPr>
          <p:nvPr/>
        </p:nvSpPr>
        <p:spPr bwMode="auto">
          <a:xfrm>
            <a:off x="239370" y="5250203"/>
            <a:ext cx="2818275" cy="923330"/>
          </a:xfrm>
          <a:prstGeom prst="rect">
            <a:avLst/>
          </a:prstGeom>
          <a:solidFill>
            <a:srgbClr val="FFFFE7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dirty="0">
                <a:latin typeface="Arial" charset="0"/>
              </a:rPr>
              <a:t>Threads wait until all threads hit the barrier.  Then they can go on.</a:t>
            </a:r>
          </a:p>
        </p:txBody>
      </p:sp>
      <p:sp>
        <p:nvSpPr>
          <p:cNvPr id="31751" name="Line 6"/>
          <p:cNvSpPr>
            <a:spLocks noChangeShapeType="1"/>
          </p:cNvSpPr>
          <p:nvPr/>
        </p:nvSpPr>
        <p:spPr bwMode="auto">
          <a:xfrm>
            <a:off x="3090124" y="5711868"/>
            <a:ext cx="425514" cy="16623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3520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A195FC-EC57-49F2-874F-27D0974A220D}" type="slidenum">
              <a:rPr lang="zh-CN" altLang="en-US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Exercise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8346" y="992404"/>
            <a:ext cx="11611402" cy="5754853"/>
          </a:xfrm>
        </p:spPr>
        <p:txBody>
          <a:bodyPr/>
          <a:lstStyle/>
          <a:p>
            <a:pPr eaLnBrk="1" hangingPunct="1"/>
            <a:r>
              <a:rPr lang="en-US" sz="2000" dirty="0"/>
              <a:t>In your first Pi program, you probably used an array to create space for each thread to store its partial sum.</a:t>
            </a:r>
          </a:p>
          <a:p>
            <a:pPr eaLnBrk="1" hangingPunct="1"/>
            <a:r>
              <a:rPr lang="en-US" sz="2000" dirty="0"/>
              <a:t>If array elements happen to share a cache line, this leads to false sharing.</a:t>
            </a:r>
          </a:p>
          <a:p>
            <a:pPr lvl="2" eaLnBrk="1" hangingPunct="1"/>
            <a:r>
              <a:rPr lang="en-US" dirty="0"/>
              <a:t>Non-shared data in the same cache line so each update invalidates the cache line … in essence “sloshing independent data” back and forth between threads.</a:t>
            </a:r>
          </a:p>
          <a:p>
            <a:pPr lvl="2" eaLnBrk="1" hangingPunct="1"/>
            <a:endParaRPr lang="en-US" dirty="0"/>
          </a:p>
          <a:p>
            <a:pPr lvl="2" eaLnBrk="1" hangingPunct="1"/>
            <a:endParaRPr lang="en-US" dirty="0"/>
          </a:p>
          <a:p>
            <a:pPr eaLnBrk="1" hangingPunct="1"/>
            <a:r>
              <a:rPr lang="en-US" sz="2000" dirty="0"/>
              <a:t>Modify your “pi program” to avoid false sharing due to the partial sum array.</a:t>
            </a:r>
          </a:p>
          <a:p>
            <a:pPr marL="690562" lvl="2" indent="0" eaLnBrk="1" hangingPunct="1">
              <a:buNone/>
            </a:pP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omp_get_num_threads</a:t>
            </a:r>
            <a:r>
              <a:rPr lang="en-US" sz="2000" dirty="0"/>
              <a:t>();	</a:t>
            </a:r>
          </a:p>
          <a:p>
            <a:pPr marL="690562" lvl="2" indent="0" eaLnBrk="1" hangingPunct="1">
              <a:buNone/>
            </a:pP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omp_get_thread_num</a:t>
            </a:r>
            <a:r>
              <a:rPr lang="en-US" sz="2000" dirty="0"/>
              <a:t>();</a:t>
            </a:r>
          </a:p>
          <a:p>
            <a:pPr marL="690562" lvl="2" indent="0" eaLnBrk="1" hangingPunct="1">
              <a:buNone/>
            </a:pPr>
            <a:r>
              <a:rPr lang="en-US" sz="2000" dirty="0"/>
              <a:t>double </a:t>
            </a:r>
            <a:r>
              <a:rPr lang="en-US" sz="2000" dirty="0" err="1"/>
              <a:t>omp_get_wtime</a:t>
            </a:r>
            <a:r>
              <a:rPr lang="en-US" sz="2000" dirty="0"/>
              <a:t>();</a:t>
            </a:r>
          </a:p>
          <a:p>
            <a:pPr marL="690562" lvl="2" indent="0" eaLnBrk="1" hangingPunct="1">
              <a:buNone/>
            </a:pPr>
            <a:r>
              <a:rPr lang="en-US" sz="2000" dirty="0" err="1"/>
              <a:t>omp_set_num_threads</a:t>
            </a:r>
            <a:r>
              <a:rPr lang="en-US" sz="2000" dirty="0"/>
              <a:t>();</a:t>
            </a:r>
          </a:p>
          <a:p>
            <a:pPr marL="690562" lvl="2" indent="0" eaLnBrk="1" hangingPunct="1">
              <a:buNone/>
            </a:pPr>
            <a:r>
              <a:rPr lang="en-US" sz="2000" dirty="0"/>
              <a:t>#pragma parallel</a:t>
            </a:r>
          </a:p>
          <a:p>
            <a:pPr marL="690562" lvl="2" indent="0" eaLnBrk="1" hangingPunct="1">
              <a:buNone/>
            </a:pPr>
            <a:r>
              <a:rPr lang="en-US" sz="2000" dirty="0"/>
              <a:t>#pragma critical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00030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program with false sharing*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85903" y="5016845"/>
            <a:ext cx="2792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*Intel compiler (</a:t>
            </a:r>
            <a:r>
              <a:rPr lang="en-US" sz="12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icpc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) with no optimization on Apple OS X 10.7.3 with a dual core (four HW thread) Intel® </a:t>
            </a:r>
            <a:r>
              <a:rPr lang="en-US" sz="12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Core</a:t>
            </a:r>
            <a:r>
              <a:rPr lang="en-US" sz="1200" baseline="300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TM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 i5 processor at 1.7 </a:t>
            </a:r>
            <a:r>
              <a:rPr lang="en-US" sz="12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Ghz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 and 4 </a:t>
            </a:r>
            <a:r>
              <a:rPr lang="en-US" sz="12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Gbyte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 DDR3 memory at 1.333 </a:t>
            </a:r>
            <a:r>
              <a:rPr lang="en-US" sz="12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Ghz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34150"/>
              </p:ext>
            </p:extLst>
          </p:nvPr>
        </p:nvGraphicFramePr>
        <p:xfrm>
          <a:off x="7941573" y="2740215"/>
          <a:ext cx="2029472" cy="2176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threads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baseline="0" dirty="0"/>
                        <a:t> SPMD</a:t>
                      </a:r>
                      <a:endParaRPr 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1.86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1.08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855487" y="767213"/>
            <a:ext cx="8301038" cy="1018276"/>
          </a:xfrm>
          <a:prstGeom prst="rect">
            <a:avLst/>
          </a:prstGeom>
        </p:spPr>
        <p:txBody>
          <a:bodyPr/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</a:rPr>
              <a:t>Original Serial pi program with 100000000 steps ran in 1.83 seconds.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34463" y="1345013"/>
            <a:ext cx="5412773" cy="1015663"/>
          </a:xfrm>
          <a:prstGeom prst="rect">
            <a:avLst/>
          </a:prstGeom>
          <a:solidFill>
            <a:srgbClr val="E9FFDD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Recall that promoting sum to an array made the coding easy, but led to false sharing and poor performance.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469222-707E-764F-9AD4-04151F175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71" y="1226923"/>
            <a:ext cx="6114189" cy="5570180"/>
          </a:xfrm>
          <a:prstGeom prst="rect">
            <a:avLst/>
          </a:prstGeom>
          <a:solidFill>
            <a:srgbClr val="EAF3FC"/>
          </a:solidFill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945872277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170508" y="6565907"/>
            <a:ext cx="856736" cy="292093"/>
          </a:xfrm>
        </p:spPr>
        <p:txBody>
          <a:bodyPr/>
          <a:lstStyle/>
          <a:p>
            <a:pPr algn="r">
              <a:defRPr/>
            </a:pPr>
            <a:fld id="{7D5DAD91-353A-4902-8B51-BCF698E02A44}" type="slidenum">
              <a:rPr lang="zh-CN" altLang="en-US">
                <a:solidFill>
                  <a:srgbClr val="000000"/>
                </a:solidFill>
              </a:rPr>
              <a:pPr algn="r">
                <a:defRPr/>
              </a:pPr>
              <a:t>37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31075" name="Rectangle 2"/>
          <p:cNvSpPr>
            <a:spLocks noChangeArrowheads="1"/>
          </p:cNvSpPr>
          <p:nvPr/>
        </p:nvSpPr>
        <p:spPr bwMode="auto">
          <a:xfrm>
            <a:off x="1794642" y="723900"/>
            <a:ext cx="7337002" cy="5632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l" eaLnBrk="0" hangingPunct="0"/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#include &lt;</a:t>
            </a:r>
            <a:r>
              <a:rPr lang="en-US" altLang="zh-CN" dirty="0" err="1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omp.h</a:t>
            </a:r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&gt;</a:t>
            </a:r>
          </a:p>
          <a:p>
            <a:pPr algn="l" eaLnBrk="0" hangingPunct="0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static long </a:t>
            </a:r>
            <a:r>
              <a:rPr lang="en-US" altLang="zh-CN" dirty="0" err="1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num_steps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= 100000;         double step;</a:t>
            </a:r>
          </a:p>
          <a:p>
            <a:pPr algn="l" eaLnBrk="0" hangingPunct="0"/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#define NUM_THREADS 2</a:t>
            </a:r>
          </a:p>
          <a:p>
            <a:pPr algn="l" eaLnBrk="0" hangingPunct="0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void main ()</a:t>
            </a:r>
          </a:p>
          <a:p>
            <a:pPr algn="l" eaLnBrk="0" hangingPunct="0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{  int </a:t>
            </a:r>
            <a:r>
              <a:rPr lang="en-US" altLang="zh-CN" dirty="0" err="1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nthreads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; double  pi=0.0;	  step = 1.0/(double) </a:t>
            </a:r>
            <a:r>
              <a:rPr lang="en-US" altLang="zh-CN" dirty="0" err="1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num_steps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;</a:t>
            </a:r>
          </a:p>
          <a:p>
            <a:pPr algn="l" eaLnBrk="0" hangingPunct="0"/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   </a:t>
            </a:r>
            <a:r>
              <a:rPr lang="en-US" altLang="zh-CN" dirty="0" err="1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omp_set_num_threads</a:t>
            </a:r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(NUM_THREADS);</a:t>
            </a:r>
          </a:p>
          <a:p>
            <a:pPr algn="l" eaLnBrk="0" hangingPunct="0"/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  #pragma </a:t>
            </a:r>
            <a:r>
              <a:rPr lang="en-US" altLang="zh-CN" dirty="0" err="1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omp</a:t>
            </a:r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parallel</a:t>
            </a:r>
          </a:p>
          <a:p>
            <a:pPr algn="l" eaLnBrk="0" hangingPunct="0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  {</a:t>
            </a:r>
          </a:p>
          <a:p>
            <a:pPr algn="l" eaLnBrk="0" hangingPunct="0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       int </a:t>
            </a:r>
            <a:r>
              <a:rPr lang="en-US" altLang="zh-CN" dirty="0" err="1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, id, </a:t>
            </a:r>
            <a:r>
              <a:rPr lang="en-US" altLang="zh-CN" dirty="0" err="1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nthrds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;    double x, sum;</a:t>
            </a:r>
          </a:p>
          <a:p>
            <a:pPr eaLnBrk="0" hangingPunct="0"/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       id = </a:t>
            </a:r>
            <a:r>
              <a:rPr lang="en-US" altLang="zh-CN" dirty="0" err="1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omp_get_thread_num</a:t>
            </a:r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();</a:t>
            </a:r>
          </a:p>
          <a:p>
            <a:pPr eaLnBrk="0" hangingPunct="0"/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       </a:t>
            </a:r>
            <a:r>
              <a:rPr lang="en-US" altLang="zh-CN" dirty="0" err="1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nthrds</a:t>
            </a:r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= </a:t>
            </a:r>
            <a:r>
              <a:rPr lang="en-US" altLang="zh-CN" dirty="0" err="1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omp_get_num_threads</a:t>
            </a:r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();</a:t>
            </a:r>
          </a:p>
          <a:p>
            <a:pPr algn="l" eaLnBrk="0" hangingPunct="0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        if (id == 0)   </a:t>
            </a:r>
            <a:r>
              <a:rPr lang="en-US" altLang="zh-CN" dirty="0" err="1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nthreads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nthrds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;   </a:t>
            </a:r>
            <a:endParaRPr lang="en-US" altLang="zh-CN" dirty="0">
              <a:solidFill>
                <a:srgbClr val="740000"/>
              </a:solidFill>
              <a:latin typeface="Arial Unicode MS" pitchFamily="34" charset="-128"/>
              <a:ea typeface="ＭＳ Ｐゴシック" pitchFamily="34" charset="-128"/>
            </a:endParaRPr>
          </a:p>
          <a:p>
            <a:pPr algn="l" eaLnBrk="0" hangingPunct="0"/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        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for (</a:t>
            </a:r>
            <a:r>
              <a:rPr lang="en-US" altLang="zh-CN" dirty="0" err="1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=id, sum=0.0;i&lt; </a:t>
            </a:r>
            <a:r>
              <a:rPr lang="en-US" altLang="zh-CN" dirty="0" err="1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num_steps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; </a:t>
            </a:r>
            <a:r>
              <a:rPr lang="en-US" altLang="zh-CN" dirty="0" err="1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=</a:t>
            </a:r>
            <a:r>
              <a:rPr lang="en-US" altLang="zh-CN" dirty="0" err="1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i+nthrds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) {</a:t>
            </a:r>
          </a:p>
          <a:p>
            <a:pPr algn="l" eaLnBrk="0" hangingPunct="0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	 x = (i+0.5)*step;</a:t>
            </a:r>
          </a:p>
          <a:p>
            <a:pPr algn="l" eaLnBrk="0" hangingPunct="0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              sum += 4.0/(1.0+x*x);</a:t>
            </a:r>
          </a:p>
          <a:p>
            <a:pPr algn="l" eaLnBrk="0" hangingPunct="0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         }</a:t>
            </a:r>
          </a:p>
          <a:p>
            <a:pPr algn="l"/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        #pragma </a:t>
            </a:r>
            <a:r>
              <a:rPr lang="en-US" altLang="zh-CN" dirty="0" err="1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omp</a:t>
            </a:r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critical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	   pi += sum * step;</a:t>
            </a:r>
          </a:p>
          <a:p>
            <a:pPr algn="l" eaLnBrk="0" hangingPunct="0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   }</a:t>
            </a:r>
          </a:p>
          <a:p>
            <a:pPr algn="l" eaLnBrk="0" hangingPunct="0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}</a:t>
            </a:r>
          </a:p>
        </p:txBody>
      </p:sp>
      <p:sp>
        <p:nvSpPr>
          <p:cNvPr id="131076" name="Rectangle 3"/>
          <p:cNvSpPr>
            <a:spLocks noGrp="1" noChangeArrowheads="1"/>
          </p:cNvSpPr>
          <p:nvPr>
            <p:ph type="title"/>
          </p:nvPr>
        </p:nvSpPr>
        <p:spPr>
          <a:xfrm>
            <a:off x="1794642" y="125953"/>
            <a:ext cx="8762999" cy="443391"/>
          </a:xfrm>
          <a:noFill/>
        </p:spPr>
        <p:txBody>
          <a:bodyPr/>
          <a:lstStyle/>
          <a:p>
            <a:pPr eaLnBrk="1" hangingPunct="1">
              <a:lnSpc>
                <a:spcPct val="89000"/>
              </a:lnSpc>
            </a:pPr>
            <a:r>
              <a:rPr lang="en-US" altLang="zh-CN" sz="2800" dirty="0">
                <a:ea typeface="SimSun" pitchFamily="2" charset="-122"/>
              </a:rPr>
              <a:t>Example:</a:t>
            </a:r>
            <a:r>
              <a:rPr lang="en-US" altLang="zh-CN" sz="2000" dirty="0">
                <a:ea typeface="SimSun" pitchFamily="2" charset="-122"/>
              </a:rPr>
              <a:t> Using a  critical section to remove impact of false sharing </a:t>
            </a:r>
            <a:endParaRPr lang="en-US" altLang="zh-CN" sz="2000" dirty="0">
              <a:solidFill>
                <a:schemeClr val="accent1"/>
              </a:solidFill>
              <a:ea typeface="SimSun" pitchFamily="2" charset="-122"/>
            </a:endParaRPr>
          </a:p>
        </p:txBody>
      </p:sp>
      <p:sp>
        <p:nvSpPr>
          <p:cNvPr id="3496964" name="Text Box 4"/>
          <p:cNvSpPr txBox="1">
            <a:spLocks noChangeArrowheads="1"/>
          </p:cNvSpPr>
          <p:nvPr/>
        </p:nvSpPr>
        <p:spPr bwMode="auto">
          <a:xfrm>
            <a:off x="5775160" y="5175635"/>
            <a:ext cx="5747079" cy="923330"/>
          </a:xfrm>
          <a:prstGeom prst="rect">
            <a:avLst/>
          </a:prstGeom>
          <a:solidFill>
            <a:srgbClr val="FFFFE7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Sum goes 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“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out of scope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”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beyond the parallel region 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…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so you must sum it in here.   Must protect summation into pi in a critical region so updates don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’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t conflict</a:t>
            </a:r>
          </a:p>
        </p:txBody>
      </p:sp>
      <p:sp>
        <p:nvSpPr>
          <p:cNvPr id="131078" name="Line 5"/>
          <p:cNvSpPr>
            <a:spLocks noChangeShapeType="1"/>
          </p:cNvSpPr>
          <p:nvPr/>
        </p:nvSpPr>
        <p:spPr bwMode="auto">
          <a:xfrm flipH="1">
            <a:off x="4810561" y="5565597"/>
            <a:ext cx="94485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pPr algn="l"/>
            <a:endParaRPr lang="en-US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496967" name="Text Box 7"/>
          <p:cNvSpPr txBox="1">
            <a:spLocks noChangeArrowheads="1"/>
          </p:cNvSpPr>
          <p:nvPr/>
        </p:nvSpPr>
        <p:spPr bwMode="auto">
          <a:xfrm>
            <a:off x="7302842" y="4466280"/>
            <a:ext cx="3274541" cy="369332"/>
          </a:xfrm>
          <a:prstGeom prst="rect">
            <a:avLst/>
          </a:prstGeom>
          <a:solidFill>
            <a:srgbClr val="FFFFE7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1">
                <a:lumMod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No array, so no false sharing. </a:t>
            </a:r>
          </a:p>
        </p:txBody>
      </p:sp>
      <p:sp>
        <p:nvSpPr>
          <p:cNvPr id="3496969" name="Text Box 9"/>
          <p:cNvSpPr txBox="1">
            <a:spLocks noChangeArrowheads="1"/>
          </p:cNvSpPr>
          <p:nvPr/>
        </p:nvSpPr>
        <p:spPr bwMode="auto">
          <a:xfrm>
            <a:off x="7198368" y="2709360"/>
            <a:ext cx="3665838" cy="646331"/>
          </a:xfrm>
          <a:prstGeom prst="rect">
            <a:avLst/>
          </a:prstGeom>
          <a:solidFill>
            <a:srgbClr val="FFFFE7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Create a scalar local to each thread to accumulate partial sums.</a:t>
            </a:r>
          </a:p>
        </p:txBody>
      </p:sp>
      <p:sp>
        <p:nvSpPr>
          <p:cNvPr id="131081" name="Line 10"/>
          <p:cNvSpPr>
            <a:spLocks noChangeShapeType="1"/>
          </p:cNvSpPr>
          <p:nvPr/>
        </p:nvSpPr>
        <p:spPr bwMode="auto">
          <a:xfrm flipH="1">
            <a:off x="5657891" y="3037180"/>
            <a:ext cx="1540477" cy="873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pPr algn="l"/>
            <a:endParaRPr lang="en-US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07F3023F-DB12-A64E-BE0E-9BE936C61E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0242" y="4658369"/>
            <a:ext cx="2202600" cy="873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pPr algn="l"/>
            <a:endParaRPr lang="en-US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3232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E084C-4360-AA4C-BCC1-8B1EE7EC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48485"/>
            <a:ext cx="6355835" cy="4937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Results*: pi program critical section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9556" y="4678109"/>
            <a:ext cx="4658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*Intel compiler (</a:t>
            </a:r>
            <a:r>
              <a:rPr lang="en-US" sz="12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icpc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) with no optimization on Apple OS X 10.7.3 with a dual core (four HW thread) Intel® </a:t>
            </a:r>
            <a:r>
              <a:rPr lang="en-US" sz="12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Core</a:t>
            </a:r>
            <a:r>
              <a:rPr lang="en-US" sz="1200" baseline="300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TM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 i5 processor at 1.7 </a:t>
            </a:r>
            <a:r>
              <a:rPr lang="en-US" sz="12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Ghz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 and 4 </a:t>
            </a:r>
            <a:r>
              <a:rPr lang="en-US" sz="12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Gbyte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 DDR3 memory at 1.333 </a:t>
            </a:r>
            <a:r>
              <a:rPr lang="en-US" sz="1200" dirty="0" err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Ghz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855487" y="767213"/>
            <a:ext cx="8301038" cy="1018276"/>
          </a:xfrm>
          <a:prstGeom prst="rect">
            <a:avLst/>
          </a:prstGeom>
        </p:spPr>
        <p:txBody>
          <a:bodyPr/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</a:rPr>
              <a:t>Original Serial pi program with 100000000 steps ran in 1.83 seconds.  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057084"/>
              </p:ext>
            </p:extLst>
          </p:nvPr>
        </p:nvGraphicFramePr>
        <p:xfrm>
          <a:off x="7673999" y="2006383"/>
          <a:ext cx="4229610" cy="2450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70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threads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baseline="0" dirty="0"/>
                        <a:t> SPMD</a:t>
                      </a:r>
                      <a:endParaRPr 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baseline="0" dirty="0"/>
                        <a:t> SPMD padded</a:t>
                      </a:r>
                      <a:endParaRPr 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SPMD critical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1.86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1.86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1.87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1.01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1.08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404C8A6-E869-CB4A-A76B-333A88BD0B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0508" y="6565907"/>
            <a:ext cx="856736" cy="292093"/>
          </a:xfrm>
        </p:spPr>
        <p:txBody>
          <a:bodyPr/>
          <a:lstStyle/>
          <a:p>
            <a:pPr algn="r">
              <a:defRPr/>
            </a:pPr>
            <a:fld id="{7D5DAD91-353A-4902-8B51-BCF698E02A44}" type="slidenum">
              <a:rPr lang="zh-CN" altLang="en-US">
                <a:solidFill>
                  <a:srgbClr val="000000"/>
                </a:solidFill>
              </a:rPr>
              <a:pPr algn="r">
                <a:defRPr/>
              </a:pPr>
              <a:t>38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753731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170508" y="6565907"/>
            <a:ext cx="856736" cy="292093"/>
          </a:xfrm>
        </p:spPr>
        <p:txBody>
          <a:bodyPr/>
          <a:lstStyle/>
          <a:p>
            <a:pPr algn="r">
              <a:defRPr/>
            </a:pPr>
            <a:fld id="{7D5DAD91-353A-4902-8B51-BCF698E02A44}" type="slidenum">
              <a:rPr lang="zh-CN" altLang="en-US">
                <a:solidFill>
                  <a:srgbClr val="000000"/>
                </a:solidFill>
              </a:rPr>
              <a:pPr algn="r">
                <a:defRPr/>
              </a:pPr>
              <a:t>39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31075" name="Rectangle 2"/>
          <p:cNvSpPr>
            <a:spLocks noChangeArrowheads="1"/>
          </p:cNvSpPr>
          <p:nvPr/>
        </p:nvSpPr>
        <p:spPr bwMode="auto">
          <a:xfrm>
            <a:off x="1658718" y="995749"/>
            <a:ext cx="7337002" cy="535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l" eaLnBrk="0" hangingPunct="0"/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#include &lt;</a:t>
            </a:r>
            <a:r>
              <a:rPr lang="en-US" altLang="zh-CN" dirty="0" err="1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omp.h</a:t>
            </a:r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&gt;</a:t>
            </a:r>
          </a:p>
          <a:p>
            <a:pPr algn="l" eaLnBrk="0" hangingPunct="0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static long </a:t>
            </a:r>
            <a:r>
              <a:rPr lang="en-US" altLang="zh-CN" dirty="0" err="1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num_steps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= 100000;         double step;</a:t>
            </a:r>
          </a:p>
          <a:p>
            <a:pPr algn="l" eaLnBrk="0" hangingPunct="0"/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#define NUM_THREADS 2</a:t>
            </a:r>
          </a:p>
          <a:p>
            <a:pPr algn="l" eaLnBrk="0" hangingPunct="0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void main ()</a:t>
            </a:r>
          </a:p>
          <a:p>
            <a:pPr algn="l" eaLnBrk="0" hangingPunct="0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{  int </a:t>
            </a:r>
            <a:r>
              <a:rPr lang="en-US" altLang="zh-CN" dirty="0" err="1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nthreads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; double  pi=0.0;	  step = 1.0/(double) </a:t>
            </a:r>
            <a:r>
              <a:rPr lang="en-US" altLang="zh-CN" dirty="0" err="1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num_steps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;</a:t>
            </a:r>
          </a:p>
          <a:p>
            <a:pPr algn="l" eaLnBrk="0" hangingPunct="0"/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   </a:t>
            </a:r>
            <a:r>
              <a:rPr lang="en-US" altLang="zh-CN" dirty="0" err="1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omp_set_num_threads</a:t>
            </a:r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(NUM_THREADS);</a:t>
            </a:r>
          </a:p>
          <a:p>
            <a:pPr algn="l" eaLnBrk="0" hangingPunct="0"/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  #pragma </a:t>
            </a:r>
            <a:r>
              <a:rPr lang="en-US" altLang="zh-CN" dirty="0" err="1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omp</a:t>
            </a:r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parallel</a:t>
            </a:r>
          </a:p>
          <a:p>
            <a:pPr algn="l" eaLnBrk="0" hangingPunct="0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  {</a:t>
            </a:r>
          </a:p>
          <a:p>
            <a:pPr algn="l" eaLnBrk="0" hangingPunct="0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       int </a:t>
            </a:r>
            <a:r>
              <a:rPr lang="en-US" altLang="zh-CN" dirty="0" err="1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, id, </a:t>
            </a:r>
            <a:r>
              <a:rPr lang="en-US" altLang="zh-CN" dirty="0" err="1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nthrds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;    double x, sum;</a:t>
            </a:r>
          </a:p>
          <a:p>
            <a:pPr eaLnBrk="0" hangingPunct="0"/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       id = </a:t>
            </a:r>
            <a:r>
              <a:rPr lang="en-US" altLang="zh-CN" dirty="0" err="1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omp_get_thread_num</a:t>
            </a:r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();</a:t>
            </a:r>
          </a:p>
          <a:p>
            <a:pPr eaLnBrk="0" hangingPunct="0"/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       </a:t>
            </a:r>
            <a:r>
              <a:rPr lang="en-US" altLang="zh-CN" dirty="0" err="1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nthrds</a:t>
            </a:r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= </a:t>
            </a:r>
            <a:r>
              <a:rPr lang="en-US" altLang="zh-CN" dirty="0" err="1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omp_get_num_threads</a:t>
            </a:r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();</a:t>
            </a:r>
          </a:p>
          <a:p>
            <a:pPr algn="l" eaLnBrk="0" hangingPunct="0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        if (id == 0)   </a:t>
            </a:r>
            <a:r>
              <a:rPr lang="en-US" altLang="zh-CN" dirty="0" err="1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nthreads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nthrds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;   </a:t>
            </a:r>
            <a:endParaRPr lang="en-US" altLang="zh-CN" dirty="0">
              <a:solidFill>
                <a:srgbClr val="740000"/>
              </a:solidFill>
              <a:latin typeface="Arial Unicode MS" pitchFamily="34" charset="-128"/>
              <a:ea typeface="ＭＳ Ｐゴシック" pitchFamily="34" charset="-128"/>
            </a:endParaRPr>
          </a:p>
          <a:p>
            <a:pPr algn="l" eaLnBrk="0" hangingPunct="0"/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        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for (</a:t>
            </a:r>
            <a:r>
              <a:rPr lang="en-US" altLang="zh-CN" dirty="0" err="1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=id, sum=0.0;i&lt; </a:t>
            </a:r>
            <a:r>
              <a:rPr lang="en-US" altLang="zh-CN" dirty="0" err="1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num_steps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; </a:t>
            </a:r>
            <a:r>
              <a:rPr lang="en-US" altLang="zh-CN" dirty="0" err="1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=</a:t>
            </a:r>
            <a:r>
              <a:rPr lang="en-US" altLang="zh-CN" dirty="0" err="1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i+nthrds</a:t>
            </a: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) {</a:t>
            </a:r>
          </a:p>
          <a:p>
            <a:pPr algn="l" eaLnBrk="0" hangingPunct="0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	 x = (i+0.5)*step;</a:t>
            </a:r>
          </a:p>
          <a:p>
            <a:pPr eaLnBrk="0" hangingPunct="0"/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              #pragma </a:t>
            </a:r>
            <a:r>
              <a:rPr lang="en-US" altLang="zh-CN" dirty="0" err="1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omp</a:t>
            </a:r>
            <a:r>
              <a:rPr lang="en-US" altLang="zh-CN" dirty="0">
                <a:solidFill>
                  <a:srgbClr val="740000"/>
                </a:solidFill>
                <a:latin typeface="Arial Unicode MS" pitchFamily="34" charset="-128"/>
                <a:ea typeface="ＭＳ Ｐゴシック" pitchFamily="34" charset="-128"/>
              </a:rPr>
              <a:t> critical</a:t>
            </a:r>
            <a:endParaRPr lang="en-US" altLang="zh-CN" dirty="0">
              <a:solidFill>
                <a:srgbClr val="000000"/>
              </a:solidFill>
              <a:latin typeface="Arial Unicode MS" pitchFamily="34" charset="-128"/>
              <a:ea typeface="ＭＳ Ｐゴシック" pitchFamily="34" charset="-128"/>
            </a:endParaRPr>
          </a:p>
          <a:p>
            <a:pPr algn="l" eaLnBrk="0" hangingPunct="0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                   sum += 4.0/(1.0+x*x);</a:t>
            </a:r>
          </a:p>
          <a:p>
            <a:pPr algn="l" eaLnBrk="0" hangingPunct="0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         }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    }</a:t>
            </a:r>
          </a:p>
          <a:p>
            <a:pPr algn="l" eaLnBrk="0" hangingPunct="0"/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 }</a:t>
            </a:r>
          </a:p>
        </p:txBody>
      </p:sp>
      <p:sp>
        <p:nvSpPr>
          <p:cNvPr id="131076" name="Rectangle 3"/>
          <p:cNvSpPr>
            <a:spLocks noGrp="1" noChangeArrowheads="1"/>
          </p:cNvSpPr>
          <p:nvPr>
            <p:ph type="title"/>
          </p:nvPr>
        </p:nvSpPr>
        <p:spPr>
          <a:xfrm>
            <a:off x="1794642" y="125953"/>
            <a:ext cx="8762999" cy="443391"/>
          </a:xfrm>
          <a:noFill/>
        </p:spPr>
        <p:txBody>
          <a:bodyPr/>
          <a:lstStyle/>
          <a:p>
            <a:pPr eaLnBrk="1" hangingPunct="1">
              <a:lnSpc>
                <a:spcPct val="89000"/>
              </a:lnSpc>
            </a:pPr>
            <a:r>
              <a:rPr lang="en-US" altLang="zh-CN" sz="2800" dirty="0">
                <a:ea typeface="SimSun" pitchFamily="2" charset="-122"/>
              </a:rPr>
              <a:t>Example:</a:t>
            </a:r>
            <a:r>
              <a:rPr lang="en-US" altLang="zh-CN" sz="2000" dirty="0">
                <a:ea typeface="SimSun" pitchFamily="2" charset="-122"/>
              </a:rPr>
              <a:t> Using a  critical section to remove impact of false sharing </a:t>
            </a:r>
            <a:endParaRPr lang="en-US" altLang="zh-CN" sz="2000" dirty="0">
              <a:solidFill>
                <a:schemeClr val="accent1"/>
              </a:solidFill>
              <a:ea typeface="SimSun" pitchFamily="2" charset="-122"/>
            </a:endParaRP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EAD52016-E7D2-F745-9CB9-DEBAB67A2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9714" y="4966175"/>
            <a:ext cx="3731302" cy="646331"/>
          </a:xfrm>
          <a:prstGeom prst="rect">
            <a:avLst/>
          </a:prstGeom>
          <a:solidFill>
            <a:srgbClr val="FFFFE7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1">
                <a:lumMod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dirty="0">
                <a:solidFill>
                  <a:srgbClr val="000000"/>
                </a:solidFill>
                <a:latin typeface="Arial Unicode MS" pitchFamily="34" charset="-128"/>
                <a:ea typeface="ＭＳ Ｐゴシック" pitchFamily="34" charset="-128"/>
              </a:rPr>
              <a:t>What would happen if you put the critical section inside the loop?</a:t>
            </a:r>
          </a:p>
        </p:txBody>
      </p:sp>
      <p:sp>
        <p:nvSpPr>
          <p:cNvPr id="15" name="Line 8">
            <a:extLst>
              <a:ext uri="{FF2B5EF4-FFF2-40B4-BE49-F238E27FC236}">
                <a16:creationId xmlns:a16="http://schemas.microsoft.com/office/drawing/2014/main" id="{43FFB092-A19B-4142-AE5F-3DB668D1CE3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12287" y="5066271"/>
            <a:ext cx="2167427" cy="259492"/>
          </a:xfrm>
          <a:prstGeom prst="lin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pPr algn="l"/>
            <a:endParaRPr lang="en-US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0046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3DF1BD-2D17-4766-86FD-5827149ED3EA}" type="slidenum">
              <a:rPr lang="zh-CN" altLang="en-US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>
          <a:xfrm>
            <a:off x="1984375" y="150375"/>
            <a:ext cx="8496300" cy="1143000"/>
          </a:xfrm>
        </p:spPr>
        <p:txBody>
          <a:bodyPr/>
          <a:lstStyle/>
          <a:p>
            <a:pPr eaLnBrk="1" hangingPunct="1"/>
            <a:r>
              <a:rPr lang="en-US" dirty="0"/>
              <a:t>Outline</a:t>
            </a:r>
          </a:p>
        </p:txBody>
      </p:sp>
      <p:sp>
        <p:nvSpPr>
          <p:cNvPr id="109573" name="AutoShape 4"/>
          <p:cNvSpPr>
            <a:spLocks noChangeArrowheads="1"/>
          </p:cNvSpPr>
          <p:nvPr/>
        </p:nvSpPr>
        <p:spPr bwMode="auto">
          <a:xfrm>
            <a:off x="411669" y="721875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 sz="2800">
              <a:latin typeface="Arial Unicode MS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96028-07D3-0144-97A6-BC4B35451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690" y="150375"/>
            <a:ext cx="1977058" cy="518186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6A16D429-6B64-3844-B098-AFF564949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946" y="675847"/>
            <a:ext cx="8035925" cy="5884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dirty="0"/>
              <a:t>Introduction to OpenMP</a:t>
            </a:r>
          </a:p>
          <a:p>
            <a:pPr eaLnBrk="1" hangingPunct="1"/>
            <a:r>
              <a:rPr lang="en-US" kern="0" dirty="0"/>
              <a:t>Creating Threads</a:t>
            </a:r>
          </a:p>
          <a:p>
            <a:pPr eaLnBrk="1" hangingPunct="1"/>
            <a:r>
              <a:rPr lang="en-US" kern="0" dirty="0"/>
              <a:t>Synchronization</a:t>
            </a:r>
          </a:p>
          <a:p>
            <a:pPr eaLnBrk="1" hangingPunct="1"/>
            <a:r>
              <a:rPr lang="en-US" kern="0" dirty="0"/>
              <a:t>Parallel Loops</a:t>
            </a:r>
          </a:p>
          <a:p>
            <a:pPr eaLnBrk="1" hangingPunct="1"/>
            <a:r>
              <a:rPr lang="en-US" kern="0" dirty="0"/>
              <a:t>Data Environment</a:t>
            </a:r>
          </a:p>
          <a:p>
            <a:pPr eaLnBrk="1" hangingPunct="1"/>
            <a:r>
              <a:rPr lang="en-US" kern="0" dirty="0"/>
              <a:t>Memory Model</a:t>
            </a:r>
          </a:p>
          <a:p>
            <a:pPr eaLnBrk="1" hangingPunct="1"/>
            <a:r>
              <a:rPr lang="en-US" kern="0" dirty="0"/>
              <a:t>Irregular Parallelism and Tasks</a:t>
            </a:r>
          </a:p>
          <a:p>
            <a:pPr eaLnBrk="1" hangingPunct="1"/>
            <a:r>
              <a:rPr lang="en-US" kern="0" dirty="0"/>
              <a:t>Recap</a:t>
            </a:r>
          </a:p>
          <a:p>
            <a:pPr eaLnBrk="1" hangingPunct="1"/>
            <a:r>
              <a:rPr lang="en-US" kern="0" dirty="0"/>
              <a:t>Beyond the Common Core:</a:t>
            </a:r>
          </a:p>
          <a:p>
            <a:pPr lvl="1" eaLnBrk="1" hangingPunct="1"/>
            <a:r>
              <a:rPr lang="en-US" kern="0" dirty="0" err="1"/>
              <a:t>Worksharing</a:t>
            </a:r>
            <a:r>
              <a:rPr lang="en-US" kern="0" dirty="0"/>
              <a:t> Revisited</a:t>
            </a:r>
          </a:p>
          <a:p>
            <a:pPr lvl="1" eaLnBrk="1" hangingPunct="1"/>
            <a:r>
              <a:rPr lang="en-US" kern="0" dirty="0"/>
              <a:t>Synchronization Revisited: Options for Mutual exclusion</a:t>
            </a:r>
          </a:p>
          <a:p>
            <a:pPr lvl="1" eaLnBrk="1" hangingPunct="1"/>
            <a:r>
              <a:rPr lang="en-US" kern="0" dirty="0"/>
              <a:t>Thread Affinity and Data Locality</a:t>
            </a:r>
          </a:p>
          <a:p>
            <a:pPr lvl="1" eaLnBrk="1" hangingPunct="1"/>
            <a:r>
              <a:rPr lang="en-US" kern="0" dirty="0"/>
              <a:t>Thread Private Data</a:t>
            </a:r>
          </a:p>
          <a:p>
            <a:pPr lvl="1" eaLnBrk="1" hangingPunct="1"/>
            <a:r>
              <a:rPr lang="en-US" kern="0" dirty="0"/>
              <a:t>Memory models and point-to-point Synchronization</a:t>
            </a:r>
          </a:p>
          <a:p>
            <a:pPr lvl="1" eaLnBrk="1" hangingPunct="1"/>
            <a:r>
              <a:rPr lang="en-US" kern="0" dirty="0"/>
              <a:t>Programming your GPU with OpenMP</a:t>
            </a:r>
          </a:p>
        </p:txBody>
      </p:sp>
    </p:spTree>
    <p:extLst>
      <p:ext uri="{BB962C8B-B14F-4D97-AF65-F5344CB8AC3E}">
        <p14:creationId xmlns:p14="http://schemas.microsoft.com/office/powerpoint/2010/main" val="33571053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3DF1BD-2D17-4766-86FD-5827149ED3EA}" type="slidenum">
              <a:rPr lang="zh-CN" altLang="en-US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>
          <a:xfrm>
            <a:off x="1984375" y="150375"/>
            <a:ext cx="8496300" cy="1143000"/>
          </a:xfrm>
        </p:spPr>
        <p:txBody>
          <a:bodyPr/>
          <a:lstStyle/>
          <a:p>
            <a:pPr eaLnBrk="1" hangingPunct="1"/>
            <a:r>
              <a:rPr lang="en-US" dirty="0"/>
              <a:t>Outline</a:t>
            </a:r>
          </a:p>
        </p:txBody>
      </p:sp>
      <p:sp>
        <p:nvSpPr>
          <p:cNvPr id="109573" name="AutoShape 4"/>
          <p:cNvSpPr>
            <a:spLocks noChangeArrowheads="1"/>
          </p:cNvSpPr>
          <p:nvPr/>
        </p:nvSpPr>
        <p:spPr bwMode="auto">
          <a:xfrm>
            <a:off x="411669" y="2012738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 sz="2800">
              <a:latin typeface="Arial Unicode MS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96028-07D3-0144-97A6-BC4B35451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690" y="150375"/>
            <a:ext cx="1977058" cy="518186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6A16D429-6B64-3844-B098-AFF564949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946" y="675847"/>
            <a:ext cx="8035925" cy="5884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dirty="0"/>
              <a:t>Introduction to OpenMP</a:t>
            </a:r>
          </a:p>
          <a:p>
            <a:pPr eaLnBrk="1" hangingPunct="1"/>
            <a:r>
              <a:rPr lang="en-US" kern="0" dirty="0"/>
              <a:t>Creating Threads</a:t>
            </a:r>
          </a:p>
          <a:p>
            <a:pPr eaLnBrk="1" hangingPunct="1"/>
            <a:r>
              <a:rPr lang="en-US" kern="0" dirty="0"/>
              <a:t>Synchronization</a:t>
            </a:r>
          </a:p>
          <a:p>
            <a:pPr eaLnBrk="1" hangingPunct="1"/>
            <a:r>
              <a:rPr lang="en-US" kern="0" dirty="0"/>
              <a:t>Parallel Loops</a:t>
            </a:r>
          </a:p>
          <a:p>
            <a:pPr eaLnBrk="1" hangingPunct="1"/>
            <a:r>
              <a:rPr lang="en-US" kern="0" dirty="0"/>
              <a:t>Data Environment</a:t>
            </a:r>
          </a:p>
          <a:p>
            <a:pPr eaLnBrk="1" hangingPunct="1"/>
            <a:r>
              <a:rPr lang="en-US" kern="0" dirty="0"/>
              <a:t>Memory Model</a:t>
            </a:r>
          </a:p>
          <a:p>
            <a:pPr eaLnBrk="1" hangingPunct="1"/>
            <a:r>
              <a:rPr lang="en-US" kern="0" dirty="0"/>
              <a:t>Irregular Parallelism and Tasks</a:t>
            </a:r>
          </a:p>
          <a:p>
            <a:pPr eaLnBrk="1" hangingPunct="1"/>
            <a:r>
              <a:rPr lang="en-US" kern="0" dirty="0"/>
              <a:t>Recap</a:t>
            </a:r>
          </a:p>
          <a:p>
            <a:pPr eaLnBrk="1" hangingPunct="1"/>
            <a:r>
              <a:rPr lang="en-US" kern="0" dirty="0"/>
              <a:t>Beyond the Common Core:</a:t>
            </a:r>
          </a:p>
          <a:p>
            <a:pPr lvl="1" eaLnBrk="1" hangingPunct="1"/>
            <a:r>
              <a:rPr lang="en-US" kern="0" dirty="0" err="1"/>
              <a:t>Worksharing</a:t>
            </a:r>
            <a:r>
              <a:rPr lang="en-US" kern="0" dirty="0"/>
              <a:t> Revisited</a:t>
            </a:r>
          </a:p>
          <a:p>
            <a:pPr lvl="1" eaLnBrk="1" hangingPunct="1"/>
            <a:r>
              <a:rPr lang="en-US" kern="0" dirty="0"/>
              <a:t>Synchronization Revisited: Options for Mutual exclusion</a:t>
            </a:r>
          </a:p>
          <a:p>
            <a:pPr lvl="1" eaLnBrk="1" hangingPunct="1"/>
            <a:r>
              <a:rPr lang="en-US" kern="0" dirty="0"/>
              <a:t>Thread Affinity and Data Locality</a:t>
            </a:r>
          </a:p>
          <a:p>
            <a:pPr lvl="1" eaLnBrk="1" hangingPunct="1"/>
            <a:r>
              <a:rPr lang="en-US" kern="0" dirty="0"/>
              <a:t>Thread Private Data</a:t>
            </a:r>
          </a:p>
          <a:p>
            <a:pPr lvl="1" eaLnBrk="1" hangingPunct="1"/>
            <a:r>
              <a:rPr lang="en-US" kern="0" dirty="0"/>
              <a:t>Memory models and point-to-point Synchronization</a:t>
            </a:r>
          </a:p>
          <a:p>
            <a:pPr lvl="1" eaLnBrk="1" hangingPunct="1"/>
            <a:r>
              <a:rPr lang="en-US" kern="0" dirty="0"/>
              <a:t>Programming your GPU with OpenMP</a:t>
            </a:r>
          </a:p>
        </p:txBody>
      </p:sp>
    </p:spTree>
    <p:extLst>
      <p:ext uri="{BB962C8B-B14F-4D97-AF65-F5344CB8AC3E}">
        <p14:creationId xmlns:p14="http://schemas.microsoft.com/office/powerpoint/2010/main" val="350183757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4D7496-3B0D-6E4A-8F8A-D4E8604F9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A1981D-AD31-42D5-9BCA-B2F7346FB97C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088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6">
            <a:extLst>
              <a:ext uri="{FF2B5EF4-FFF2-40B4-BE49-F238E27FC236}">
                <a16:creationId xmlns:a16="http://schemas.microsoft.com/office/drawing/2014/main" id="{3DA1F00B-7CF8-824C-855A-E0A4607C4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3601" y="3382534"/>
            <a:ext cx="2232025" cy="369974"/>
          </a:xfrm>
          <a:prstGeom prst="rect">
            <a:avLst/>
          </a:prstGeom>
          <a:solidFill>
            <a:srgbClr val="FF99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dirty="0">
                <a:solidFill>
                  <a:schemeClr val="bg2"/>
                </a:solidFill>
                <a:latin typeface="Courier New" pitchFamily="49" charset="0"/>
              </a:rPr>
              <a:t>C$OMP TASKGROUP</a:t>
            </a:r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CFCEF-03ED-4D47-8571-FA794F40F20A}" type="slidenum">
              <a:rPr lang="zh-CN" altLang="en-US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9000"/>
              </a:lnSpc>
            </a:pPr>
            <a:r>
              <a:rPr lang="en-US" altLang="zh-CN" dirty="0">
                <a:ea typeface="SimSun" pitchFamily="2" charset="-122"/>
              </a:rPr>
              <a:t>OpenMP</a:t>
            </a:r>
            <a:r>
              <a:rPr lang="en-US" altLang="zh-CN" baseline="30000" dirty="0">
                <a:ea typeface="SimSun" pitchFamily="2" charset="-122"/>
              </a:rPr>
              <a:t>*</a:t>
            </a:r>
            <a:r>
              <a:rPr lang="en-US" altLang="zh-CN" dirty="0">
                <a:ea typeface="SimSun" pitchFamily="2" charset="-122"/>
              </a:rPr>
              <a:t> Overview</a:t>
            </a:r>
            <a:endParaRPr lang="en-US" altLang="zh-CN" sz="3200" dirty="0">
              <a:solidFill>
                <a:schemeClr val="accent1"/>
              </a:solidFill>
              <a:ea typeface="SimSun" pitchFamily="2" charset="-122"/>
            </a:endParaRPr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7051675" y="6105093"/>
            <a:ext cx="2593975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  <a:latin typeface="Courier New" pitchFamily="49" charset="0"/>
              </a:rPr>
              <a:t>omp_set_lock(lck)</a:t>
            </a:r>
          </a:p>
        </p:txBody>
      </p:sp>
      <p:sp>
        <p:nvSpPr>
          <p:cNvPr id="14341" name="Rectangle 4"/>
          <p:cNvSpPr>
            <a:spLocks noChangeArrowheads="1"/>
          </p:cNvSpPr>
          <p:nvPr/>
        </p:nvSpPr>
        <p:spPr bwMode="auto">
          <a:xfrm>
            <a:off x="126567" y="4965555"/>
            <a:ext cx="5441950" cy="379412"/>
          </a:xfrm>
          <a:prstGeom prst="rect">
            <a:avLst/>
          </a:prstGeom>
          <a:solidFill>
            <a:srgbClr val="FFC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  <a:latin typeface="Courier New" pitchFamily="49" charset="0"/>
              </a:rPr>
              <a:t>#pragma omp parallel for private(A, B)</a:t>
            </a:r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4492625" y="1213081"/>
            <a:ext cx="3013075" cy="379412"/>
          </a:xfrm>
          <a:prstGeom prst="rect">
            <a:avLst/>
          </a:prstGeom>
          <a:solidFill>
            <a:srgbClr val="CCFF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  <a:latin typeface="Courier New" pitchFamily="49" charset="0"/>
              </a:rPr>
              <a:t>#pragma omp critical</a:t>
            </a:r>
          </a:p>
        </p:txBody>
      </p:sp>
      <p:sp>
        <p:nvSpPr>
          <p:cNvPr id="14343" name="Rectangle 6"/>
          <p:cNvSpPr>
            <a:spLocks noChangeArrowheads="1"/>
          </p:cNvSpPr>
          <p:nvPr/>
        </p:nvSpPr>
        <p:spPr bwMode="auto">
          <a:xfrm>
            <a:off x="1636714" y="2303463"/>
            <a:ext cx="4746625" cy="379412"/>
          </a:xfrm>
          <a:prstGeom prst="rect">
            <a:avLst/>
          </a:prstGeom>
          <a:solidFill>
            <a:srgbClr val="FF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  <a:latin typeface="Courier New" pitchFamily="49" charset="0"/>
              </a:rPr>
              <a:t>C$OMP parallel do shared(a, b, c)</a:t>
            </a:r>
          </a:p>
        </p:txBody>
      </p:sp>
      <p:sp>
        <p:nvSpPr>
          <p:cNvPr id="14344" name="Rectangle 7"/>
          <p:cNvSpPr>
            <a:spLocks noChangeArrowheads="1"/>
          </p:cNvSpPr>
          <p:nvPr/>
        </p:nvSpPr>
        <p:spPr bwMode="auto">
          <a:xfrm>
            <a:off x="5713944" y="4977808"/>
            <a:ext cx="5049837" cy="379412"/>
          </a:xfrm>
          <a:prstGeom prst="rect">
            <a:avLst/>
          </a:prstGeom>
          <a:solidFill>
            <a:srgbClr val="FFCC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dirty="0">
                <a:solidFill>
                  <a:schemeClr val="bg2"/>
                </a:solidFill>
                <a:latin typeface="Courier New" pitchFamily="49" charset="0"/>
              </a:rPr>
              <a:t>C$OMP PARALLEL  REDUCTION (+: A, B)</a:t>
            </a:r>
          </a:p>
        </p:txBody>
      </p:sp>
      <p:sp>
        <p:nvSpPr>
          <p:cNvPr id="14345" name="Rectangle 8"/>
          <p:cNvSpPr>
            <a:spLocks noChangeArrowheads="1"/>
          </p:cNvSpPr>
          <p:nvPr/>
        </p:nvSpPr>
        <p:spPr bwMode="auto">
          <a:xfrm>
            <a:off x="168276" y="2797609"/>
            <a:ext cx="3727450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  <a:latin typeface="Courier New" pitchFamily="49" charset="0"/>
              </a:rPr>
              <a:t>call OMP_INIT_LOCK (ilok)</a:t>
            </a:r>
          </a:p>
        </p:txBody>
      </p:sp>
      <p:sp>
        <p:nvSpPr>
          <p:cNvPr id="14346" name="Rectangle 9"/>
          <p:cNvSpPr>
            <a:spLocks noChangeArrowheads="1"/>
          </p:cNvSpPr>
          <p:nvPr/>
        </p:nvSpPr>
        <p:spPr bwMode="auto">
          <a:xfrm>
            <a:off x="6570663" y="2303463"/>
            <a:ext cx="3527425" cy="379412"/>
          </a:xfrm>
          <a:prstGeom prst="rect">
            <a:avLst/>
          </a:prstGeom>
          <a:solidFill>
            <a:srgbClr val="CCE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  <a:latin typeface="Courier New" pitchFamily="49" charset="0"/>
              </a:rPr>
              <a:t>call omp_test_lock(jlok) </a:t>
            </a:r>
          </a:p>
        </p:txBody>
      </p:sp>
      <p:sp>
        <p:nvSpPr>
          <p:cNvPr id="14347" name="Rectangle 10"/>
          <p:cNvSpPr>
            <a:spLocks noChangeArrowheads="1"/>
          </p:cNvSpPr>
          <p:nvPr/>
        </p:nvSpPr>
        <p:spPr bwMode="auto">
          <a:xfrm>
            <a:off x="7179019" y="3366771"/>
            <a:ext cx="4213225" cy="379412"/>
          </a:xfrm>
          <a:prstGeom prst="rect">
            <a:avLst/>
          </a:prstGeom>
          <a:solidFill>
            <a:srgbClr val="FF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  <a:latin typeface="Courier New" pitchFamily="49" charset="0"/>
              </a:rPr>
              <a:t>setenv OMP_SCHEDULE “dynamic”</a:t>
            </a:r>
          </a:p>
        </p:txBody>
      </p:sp>
      <p:sp>
        <p:nvSpPr>
          <p:cNvPr id="14348" name="Rectangle 11"/>
          <p:cNvSpPr>
            <a:spLocks noChangeArrowheads="1"/>
          </p:cNvSpPr>
          <p:nvPr/>
        </p:nvSpPr>
        <p:spPr bwMode="auto">
          <a:xfrm>
            <a:off x="7724053" y="1774341"/>
            <a:ext cx="4070350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  <a:latin typeface="Courier New" pitchFamily="49" charset="0"/>
              </a:rPr>
              <a:t>CALL OMP_SET_NUM_THREADS(10)</a:t>
            </a: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4492625" y="5529197"/>
            <a:ext cx="3498850" cy="379412"/>
          </a:xfrm>
          <a:prstGeom prst="rect">
            <a:avLst/>
          </a:prstGeom>
          <a:solidFill>
            <a:srgbClr val="FFC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  <a:latin typeface="Courier New" pitchFamily="49" charset="0"/>
              </a:rPr>
              <a:t>C$OMP DO lastprivate(XX)</a:t>
            </a:r>
          </a:p>
        </p:txBody>
      </p:sp>
      <p:sp>
        <p:nvSpPr>
          <p:cNvPr id="14350" name="Rectangle 13"/>
          <p:cNvSpPr>
            <a:spLocks noChangeArrowheads="1"/>
          </p:cNvSpPr>
          <p:nvPr/>
        </p:nvSpPr>
        <p:spPr bwMode="auto">
          <a:xfrm>
            <a:off x="9781742" y="3929864"/>
            <a:ext cx="2070100" cy="379412"/>
          </a:xfrm>
          <a:prstGeom prst="rect">
            <a:avLst/>
          </a:prstGeom>
          <a:solidFill>
            <a:srgbClr val="FFCC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  <a:latin typeface="Courier New" pitchFamily="49" charset="0"/>
              </a:rPr>
              <a:t>C$OMP ORDERED</a:t>
            </a:r>
          </a:p>
        </p:txBody>
      </p:sp>
      <p:sp>
        <p:nvSpPr>
          <p:cNvPr id="14351" name="Rectangle 14"/>
          <p:cNvSpPr>
            <a:spLocks noChangeArrowheads="1"/>
          </p:cNvSpPr>
          <p:nvPr/>
        </p:nvSpPr>
        <p:spPr bwMode="auto">
          <a:xfrm>
            <a:off x="798514" y="3393845"/>
            <a:ext cx="3575050" cy="379412"/>
          </a:xfrm>
          <a:prstGeom prst="rect">
            <a:avLst/>
          </a:prstGeom>
          <a:solidFill>
            <a:srgbClr val="CCE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dirty="0">
                <a:solidFill>
                  <a:schemeClr val="bg2"/>
                </a:solidFill>
                <a:latin typeface="Courier New" pitchFamily="49" charset="0"/>
              </a:rPr>
              <a:t>C$OMP  SINGLE PRIVATE(X)</a:t>
            </a:r>
          </a:p>
        </p:txBody>
      </p:sp>
      <p:sp>
        <p:nvSpPr>
          <p:cNvPr id="14352" name="Rectangle 15"/>
          <p:cNvSpPr>
            <a:spLocks noChangeArrowheads="1"/>
          </p:cNvSpPr>
          <p:nvPr/>
        </p:nvSpPr>
        <p:spPr bwMode="auto">
          <a:xfrm>
            <a:off x="7077075" y="3917817"/>
            <a:ext cx="2108200" cy="379413"/>
          </a:xfrm>
          <a:prstGeom prst="rect">
            <a:avLst/>
          </a:prstGeom>
          <a:solidFill>
            <a:srgbClr val="FF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  <a:latin typeface="Courier New" pitchFamily="49" charset="0"/>
              </a:rPr>
              <a:t>C$OMP SECTIONS </a:t>
            </a:r>
          </a:p>
        </p:txBody>
      </p:sp>
      <p:sp>
        <p:nvSpPr>
          <p:cNvPr id="14353" name="Rectangle 16"/>
          <p:cNvSpPr>
            <a:spLocks noChangeArrowheads="1"/>
          </p:cNvSpPr>
          <p:nvPr/>
        </p:nvSpPr>
        <p:spPr bwMode="auto">
          <a:xfrm>
            <a:off x="8643215" y="2804225"/>
            <a:ext cx="2232025" cy="369974"/>
          </a:xfrm>
          <a:prstGeom prst="rect">
            <a:avLst/>
          </a:prstGeom>
          <a:solidFill>
            <a:srgbClr val="FF99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dirty="0">
                <a:solidFill>
                  <a:schemeClr val="bg2"/>
                </a:solidFill>
                <a:latin typeface="Courier New" pitchFamily="49" charset="0"/>
              </a:rPr>
              <a:t>C$OMP TASKWAIT</a:t>
            </a:r>
          </a:p>
        </p:txBody>
      </p:sp>
      <p:sp>
        <p:nvSpPr>
          <p:cNvPr id="14354" name="Rectangle 17"/>
          <p:cNvSpPr>
            <a:spLocks noChangeArrowheads="1"/>
          </p:cNvSpPr>
          <p:nvPr/>
        </p:nvSpPr>
        <p:spPr bwMode="auto">
          <a:xfrm>
            <a:off x="5035551" y="1712348"/>
            <a:ext cx="1870075" cy="379412"/>
          </a:xfrm>
          <a:prstGeom prst="rect">
            <a:avLst/>
          </a:prstGeom>
          <a:solidFill>
            <a:srgbClr val="CCFF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  <a:latin typeface="Courier New" pitchFamily="49" charset="0"/>
              </a:rPr>
              <a:t>C$OMP ATOMIC</a:t>
            </a:r>
          </a:p>
        </p:txBody>
      </p:sp>
      <p:sp>
        <p:nvSpPr>
          <p:cNvPr id="14355" name="Rectangle 18"/>
          <p:cNvSpPr>
            <a:spLocks noChangeArrowheads="1"/>
          </p:cNvSpPr>
          <p:nvPr/>
        </p:nvSpPr>
        <p:spPr bwMode="auto">
          <a:xfrm>
            <a:off x="2466255" y="1216167"/>
            <a:ext cx="1736725" cy="379412"/>
          </a:xfrm>
          <a:prstGeom prst="rect">
            <a:avLst/>
          </a:prstGeom>
          <a:solidFill>
            <a:srgbClr val="FFC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  <a:latin typeface="Courier New" pitchFamily="49" charset="0"/>
              </a:rPr>
              <a:t>C$OMP FLUSH</a:t>
            </a:r>
          </a:p>
        </p:txBody>
      </p:sp>
      <p:sp>
        <p:nvSpPr>
          <p:cNvPr id="14356" name="Rectangle 19"/>
          <p:cNvSpPr>
            <a:spLocks noChangeArrowheads="1"/>
          </p:cNvSpPr>
          <p:nvPr/>
        </p:nvSpPr>
        <p:spPr bwMode="auto">
          <a:xfrm>
            <a:off x="147638" y="3929864"/>
            <a:ext cx="6194425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  <a:latin typeface="Courier New" pitchFamily="49" charset="0"/>
              </a:rPr>
              <a:t>C$OMP PARALLEL DO ORDERED PRIVATE (A, B, C)</a:t>
            </a:r>
          </a:p>
        </p:txBody>
      </p:sp>
      <p:sp>
        <p:nvSpPr>
          <p:cNvPr id="14357" name="Rectangle 20"/>
          <p:cNvSpPr>
            <a:spLocks noChangeArrowheads="1"/>
          </p:cNvSpPr>
          <p:nvPr/>
        </p:nvSpPr>
        <p:spPr bwMode="auto">
          <a:xfrm>
            <a:off x="514856" y="1724812"/>
            <a:ext cx="3822700" cy="379412"/>
          </a:xfrm>
          <a:prstGeom prst="rect">
            <a:avLst/>
          </a:prstGeom>
          <a:solidFill>
            <a:srgbClr val="FFC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  <a:latin typeface="Courier New" pitchFamily="49" charset="0"/>
              </a:rPr>
              <a:t>C$OMP THREADPRIVATE(/ABC/)</a:t>
            </a:r>
          </a:p>
        </p:txBody>
      </p:sp>
      <p:sp>
        <p:nvSpPr>
          <p:cNvPr id="14358" name="Rectangle 21"/>
          <p:cNvSpPr>
            <a:spLocks noChangeArrowheads="1"/>
          </p:cNvSpPr>
          <p:nvPr/>
        </p:nvSpPr>
        <p:spPr bwMode="auto">
          <a:xfrm>
            <a:off x="168276" y="5550421"/>
            <a:ext cx="4079875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  <a:latin typeface="Courier New" pitchFamily="49" charset="0"/>
              </a:rPr>
              <a:t>C$OMP PARALLEL COPYIN(/blk/)</a:t>
            </a:r>
          </a:p>
        </p:txBody>
      </p:sp>
      <p:sp>
        <p:nvSpPr>
          <p:cNvPr id="14359" name="Rectangle 22"/>
          <p:cNvSpPr>
            <a:spLocks noChangeArrowheads="1"/>
          </p:cNvSpPr>
          <p:nvPr/>
        </p:nvSpPr>
        <p:spPr bwMode="auto">
          <a:xfrm>
            <a:off x="2546496" y="6105093"/>
            <a:ext cx="4051300" cy="379412"/>
          </a:xfrm>
          <a:prstGeom prst="rect">
            <a:avLst/>
          </a:prstGeom>
          <a:solidFill>
            <a:srgbClr val="CCE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  <a:latin typeface="Courier New" pitchFamily="49" charset="0"/>
              </a:rPr>
              <a:t>Nthrds = OMP_GET_NUM_PROCS()</a:t>
            </a:r>
          </a:p>
        </p:txBody>
      </p:sp>
      <p:sp>
        <p:nvSpPr>
          <p:cNvPr id="14360" name="Rectangle 23"/>
          <p:cNvSpPr>
            <a:spLocks noChangeArrowheads="1"/>
          </p:cNvSpPr>
          <p:nvPr/>
        </p:nvSpPr>
        <p:spPr bwMode="auto">
          <a:xfrm>
            <a:off x="8515351" y="4423136"/>
            <a:ext cx="2232025" cy="379412"/>
          </a:xfrm>
          <a:prstGeom prst="rect">
            <a:avLst/>
          </a:prstGeom>
          <a:solidFill>
            <a:srgbClr val="FF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  <a:latin typeface="Courier New" pitchFamily="49" charset="0"/>
              </a:rPr>
              <a:t>!$OMP  BARRIER</a:t>
            </a:r>
          </a:p>
        </p:txBody>
      </p:sp>
      <p:sp>
        <p:nvSpPr>
          <p:cNvPr id="14362" name="Text Box 25"/>
          <p:cNvSpPr txBox="1">
            <a:spLocks noChangeArrowheads="1"/>
          </p:cNvSpPr>
          <p:nvPr/>
        </p:nvSpPr>
        <p:spPr bwMode="auto">
          <a:xfrm>
            <a:off x="3397828" y="6659765"/>
            <a:ext cx="8991600" cy="2444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000">
                <a:latin typeface="Arial" charset="0"/>
              </a:rPr>
              <a:t>* </a:t>
            </a:r>
            <a:r>
              <a:rPr lang="en-US" altLang="zh-CN" sz="1000">
                <a:latin typeface="Arial" charset="0"/>
              </a:rPr>
              <a:t>The name “OpenMP” is the property of the OpenMP Architecture Review Board.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370B9F7-5071-5E40-82B8-4D596D60C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39" y="4420321"/>
            <a:ext cx="7617834" cy="369974"/>
          </a:xfrm>
          <a:prstGeom prst="rect">
            <a:avLst/>
          </a:prstGeom>
          <a:solidFill>
            <a:srgbClr val="CCE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dirty="0">
                <a:solidFill>
                  <a:schemeClr val="bg2"/>
                </a:solidFill>
                <a:latin typeface="Courier New" pitchFamily="49" charset="0"/>
              </a:rPr>
              <a:t>#pragma </a:t>
            </a:r>
            <a:r>
              <a:rPr lang="en-US" altLang="zh-CN" dirty="0" err="1">
                <a:solidFill>
                  <a:schemeClr val="bg2"/>
                </a:solidFill>
                <a:latin typeface="Courier New" pitchFamily="49" charset="0"/>
              </a:rPr>
              <a:t>omp</a:t>
            </a:r>
            <a:r>
              <a:rPr lang="en-US" altLang="zh-CN" dirty="0">
                <a:solidFill>
                  <a:schemeClr val="bg2"/>
                </a:solidFill>
                <a:latin typeface="Courier New" pitchFamily="49" charset="0"/>
              </a:rPr>
              <a:t> target teams distribute parallel for </a:t>
            </a:r>
            <a:r>
              <a:rPr lang="en-US" altLang="zh-CN" dirty="0" err="1">
                <a:solidFill>
                  <a:schemeClr val="bg2"/>
                </a:solidFill>
                <a:latin typeface="Courier New" pitchFamily="49" charset="0"/>
              </a:rPr>
              <a:t>simd</a:t>
            </a:r>
            <a:endParaRPr lang="en-US" altLang="zh-CN" dirty="0">
              <a:solidFill>
                <a:schemeClr val="bg2"/>
              </a:solidFill>
              <a:latin typeface="Courier New" pitchFamily="49" charset="0"/>
            </a:endParaRPr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7AE9075C-5280-5D49-A781-D486BFEB8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0825" y="2810826"/>
            <a:ext cx="4070350" cy="369974"/>
          </a:xfrm>
          <a:prstGeom prst="rect">
            <a:avLst/>
          </a:prstGeom>
          <a:solidFill>
            <a:srgbClr val="CCFF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dirty="0">
                <a:solidFill>
                  <a:schemeClr val="bg2"/>
                </a:solidFill>
                <a:latin typeface="Courier New" pitchFamily="49" charset="0"/>
              </a:rPr>
              <a:t>#pragma </a:t>
            </a:r>
            <a:r>
              <a:rPr lang="en-US" altLang="zh-CN" dirty="0" err="1">
                <a:solidFill>
                  <a:schemeClr val="bg2"/>
                </a:solidFill>
                <a:latin typeface="Courier New" pitchFamily="49" charset="0"/>
              </a:rPr>
              <a:t>omp</a:t>
            </a:r>
            <a:r>
              <a:rPr lang="en-US" altLang="zh-CN" dirty="0">
                <a:solidFill>
                  <a:schemeClr val="bg2"/>
                </a:solidFill>
                <a:latin typeface="Courier New" pitchFamily="49" charset="0"/>
              </a:rPr>
              <a:t> atomic capture</a:t>
            </a:r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F0499510-7F71-F34A-88F2-20A95B49B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0723" y="1217041"/>
            <a:ext cx="2889831" cy="369974"/>
          </a:xfrm>
          <a:prstGeom prst="rect">
            <a:avLst/>
          </a:prstGeom>
          <a:solidFill>
            <a:srgbClr val="FF99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dirty="0">
                <a:solidFill>
                  <a:schemeClr val="bg2"/>
                </a:solidFill>
                <a:latin typeface="Courier New" pitchFamily="49" charset="0"/>
              </a:rPr>
              <a:t>#pragma </a:t>
            </a:r>
            <a:r>
              <a:rPr lang="en-US" altLang="zh-CN" dirty="0" err="1">
                <a:solidFill>
                  <a:schemeClr val="bg2"/>
                </a:solidFill>
                <a:latin typeface="Courier New" pitchFamily="49" charset="0"/>
              </a:rPr>
              <a:t>omp</a:t>
            </a:r>
            <a:r>
              <a:rPr lang="en-US" altLang="zh-CN" dirty="0">
                <a:solidFill>
                  <a:schemeClr val="bg2"/>
                </a:solidFill>
                <a:latin typeface="Courier New" pitchFamily="49" charset="0"/>
              </a:rPr>
              <a:t> single</a:t>
            </a:r>
          </a:p>
        </p:txBody>
      </p:sp>
      <p:sp>
        <p:nvSpPr>
          <p:cNvPr id="880664" name="Text Box 24"/>
          <p:cNvSpPr txBox="1">
            <a:spLocks noChangeArrowheads="1"/>
          </p:cNvSpPr>
          <p:nvPr/>
        </p:nvSpPr>
        <p:spPr bwMode="auto">
          <a:xfrm>
            <a:off x="655674" y="2207145"/>
            <a:ext cx="10549962" cy="2657972"/>
          </a:xfrm>
          <a:prstGeom prst="rect">
            <a:avLst/>
          </a:prstGeom>
          <a:solidFill>
            <a:srgbClr val="F7FDFF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lang="en-US" altLang="zh-CN" sz="2800" i="1" dirty="0">
                <a:latin typeface="Trebuchet MS" pitchFamily="34" charset="0"/>
              </a:rPr>
              <a:t>OpenMP:  An API for Writing Parallel Applications</a:t>
            </a:r>
            <a:br>
              <a:rPr lang="en-US" altLang="zh-CN" sz="2800" i="1" dirty="0">
                <a:latin typeface="Trebuchet MS" pitchFamily="34" charset="0"/>
              </a:rPr>
            </a:br>
            <a:endParaRPr lang="en-US" altLang="zh-CN" sz="2800" i="1" dirty="0">
              <a:latin typeface="Trebuchet MS" pitchFamily="34" charset="0"/>
            </a:endParaRPr>
          </a:p>
          <a:p>
            <a:pPr lvl="1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CN" sz="2000" dirty="0">
                <a:latin typeface="Trebuchet MS" pitchFamily="34" charset="0"/>
              </a:rPr>
              <a:t>A set of compiler directives and library routines  for parallel application programmers</a:t>
            </a:r>
          </a:p>
          <a:p>
            <a:pPr lvl="1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§"/>
            </a:pPr>
            <a:endParaRPr lang="en-US" altLang="zh-CN" sz="1200" dirty="0">
              <a:latin typeface="Trebuchet MS" pitchFamily="34" charset="0"/>
            </a:endParaRPr>
          </a:p>
          <a:p>
            <a:pPr lvl="1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CN" sz="2000" dirty="0">
                <a:latin typeface="Trebuchet MS" pitchFamily="34" charset="0"/>
              </a:rPr>
              <a:t>Greatly simplifies writing multi-threaded (MT) programs in Fortran, C and C++</a:t>
            </a:r>
          </a:p>
          <a:p>
            <a:pPr lvl="1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§"/>
            </a:pPr>
            <a:endParaRPr lang="en-US" altLang="zh-CN" sz="1200" dirty="0">
              <a:latin typeface="Trebuchet MS" pitchFamily="34" charset="0"/>
            </a:endParaRPr>
          </a:p>
          <a:p>
            <a:pPr lvl="1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CN" sz="2000" dirty="0">
                <a:latin typeface="Trebuchet MS" pitchFamily="34" charset="0"/>
              </a:rPr>
              <a:t>Also supports non-uniform memories, vectorization and GPU programming  </a:t>
            </a:r>
          </a:p>
          <a:p>
            <a:pPr lvl="1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§"/>
            </a:pPr>
            <a:endParaRPr lang="en-US" altLang="zh-CN" sz="800" dirty="0">
              <a:latin typeface="Arial" charset="0"/>
            </a:endParaRPr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8DE74995-B8F4-804D-BA70-26140B0C5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6473" y="5545650"/>
            <a:ext cx="3798888" cy="369974"/>
          </a:xfrm>
          <a:prstGeom prst="rect">
            <a:avLst/>
          </a:prstGeom>
          <a:solidFill>
            <a:srgbClr val="FF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dirty="0">
                <a:solidFill>
                  <a:schemeClr val="bg2"/>
                </a:solidFill>
                <a:latin typeface="Courier New" pitchFamily="49" charset="0"/>
              </a:rPr>
              <a:t>#pragma </a:t>
            </a:r>
            <a:r>
              <a:rPr lang="en-US" altLang="zh-CN" dirty="0" err="1">
                <a:solidFill>
                  <a:schemeClr val="bg2"/>
                </a:solidFill>
                <a:latin typeface="Courier New" pitchFamily="49" charset="0"/>
              </a:rPr>
              <a:t>omp</a:t>
            </a:r>
            <a:r>
              <a:rPr lang="en-US" altLang="zh-CN" dirty="0">
                <a:solidFill>
                  <a:schemeClr val="bg2"/>
                </a:solidFill>
                <a:latin typeface="Courier New" pitchFamily="49" charset="0"/>
              </a:rPr>
              <a:t> atomic </a:t>
            </a:r>
            <a:r>
              <a:rPr lang="en-US" altLang="zh-CN" dirty="0" err="1">
                <a:solidFill>
                  <a:schemeClr val="bg2"/>
                </a:solidFill>
                <a:latin typeface="Courier New" pitchFamily="49" charset="0"/>
              </a:rPr>
              <a:t>seq_cst</a:t>
            </a:r>
            <a:endParaRPr lang="en-US" altLang="zh-CN" dirty="0">
              <a:solidFill>
                <a:schemeClr val="bg2"/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7168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64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5478" y="132184"/>
            <a:ext cx="8237538" cy="559277"/>
          </a:xfrm>
        </p:spPr>
        <p:txBody>
          <a:bodyPr/>
          <a:lstStyle/>
          <a:p>
            <a:r>
              <a:rPr lang="en-US" dirty="0"/>
              <a:t>The Growth of Complexity in OpenMP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sp>
        <p:nvSpPr>
          <p:cNvPr id="7" name="Triangle 6"/>
          <p:cNvSpPr/>
          <p:nvPr/>
        </p:nvSpPr>
        <p:spPr bwMode="auto">
          <a:xfrm>
            <a:off x="8535619" y="1081089"/>
            <a:ext cx="366960" cy="672525"/>
          </a:xfrm>
          <a:prstGeom prst="triangle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Verdana" pitchFamily="96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2838" y="6246557"/>
            <a:ext cx="11899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full spec is overwhelming. We focus on the Common Core: the 21 items most people restrict themselves to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4632FE-C759-494B-8DC1-EFEAB5256109}"/>
              </a:ext>
            </a:extLst>
          </p:cNvPr>
          <p:cNvGrpSpPr/>
          <p:nvPr/>
        </p:nvGrpSpPr>
        <p:grpSpPr>
          <a:xfrm>
            <a:off x="2068215" y="1033787"/>
            <a:ext cx="7924801" cy="5093289"/>
            <a:chOff x="457200" y="1081088"/>
            <a:chExt cx="7924801" cy="5093289"/>
          </a:xfrm>
        </p:grpSpPr>
        <p:sp>
          <p:nvSpPr>
            <p:cNvPr id="110" name="Triangle 109">
              <a:extLst>
                <a:ext uri="{FF2B5EF4-FFF2-40B4-BE49-F238E27FC236}">
                  <a16:creationId xmlns:a16="http://schemas.microsoft.com/office/drawing/2014/main" id="{5A51771A-7FEB-EA42-9703-9C0B100B5445}"/>
                </a:ext>
              </a:extLst>
            </p:cNvPr>
            <p:cNvSpPr/>
            <p:nvPr/>
          </p:nvSpPr>
          <p:spPr bwMode="auto">
            <a:xfrm>
              <a:off x="7060019" y="1081088"/>
              <a:ext cx="270159" cy="301145"/>
            </a:xfrm>
            <a:prstGeom prst="triangl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96" charset="0"/>
              </a:endParaRPr>
            </a:p>
          </p:txBody>
        </p:sp>
        <p:graphicFrame>
          <p:nvGraphicFramePr>
            <p:cNvPr id="111" name="Chart 110">
              <a:extLst>
                <a:ext uri="{FF2B5EF4-FFF2-40B4-BE49-F238E27FC236}">
                  <a16:creationId xmlns:a16="http://schemas.microsoft.com/office/drawing/2014/main" id="{8C78785D-FC53-4C47-91A0-629F8A8ECB1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84998469"/>
                </p:ext>
              </p:extLst>
            </p:nvPr>
          </p:nvGraphicFramePr>
          <p:xfrm>
            <a:off x="903573" y="1412895"/>
            <a:ext cx="7048500" cy="46291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92C3984-35E8-8140-84FE-51F4A49C7102}"/>
                </a:ext>
              </a:extLst>
            </p:cNvPr>
            <p:cNvSpPr/>
            <p:nvPr/>
          </p:nvSpPr>
          <p:spPr bwMode="auto">
            <a:xfrm>
              <a:off x="1631409" y="5447699"/>
              <a:ext cx="127320" cy="126703"/>
            </a:xfrm>
            <a:prstGeom prst="rect">
              <a:avLst/>
            </a:prstGeom>
            <a:solidFill>
              <a:srgbClr val="FF0000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96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DCB9F0E-88D5-7740-A094-1D07466B7562}"/>
                </a:ext>
              </a:extLst>
            </p:cNvPr>
            <p:cNvSpPr/>
            <p:nvPr/>
          </p:nvSpPr>
          <p:spPr bwMode="auto">
            <a:xfrm>
              <a:off x="1920802" y="2973843"/>
              <a:ext cx="127320" cy="138973"/>
            </a:xfrm>
            <a:prstGeom prst="ellipse">
              <a:avLst/>
            </a:prstGeom>
            <a:solidFill>
              <a:srgbClr val="92D050"/>
            </a:solidFill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96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27452F1-6C71-F548-8B39-EF19FA1FF66C}"/>
                </a:ext>
              </a:extLst>
            </p:cNvPr>
            <p:cNvSpPr txBox="1"/>
            <p:nvPr/>
          </p:nvSpPr>
          <p:spPr>
            <a:xfrm>
              <a:off x="1720680" y="5487023"/>
              <a:ext cx="394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1.0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DC5544D-69DD-5943-ADD1-190ADD32AB09}"/>
                </a:ext>
              </a:extLst>
            </p:cNvPr>
            <p:cNvSpPr txBox="1"/>
            <p:nvPr/>
          </p:nvSpPr>
          <p:spPr>
            <a:xfrm>
              <a:off x="1490925" y="5213070"/>
              <a:ext cx="394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1.0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8EF3A0E-550D-244D-8111-83F09D204D48}"/>
                </a:ext>
              </a:extLst>
            </p:cNvPr>
            <p:cNvSpPr txBox="1"/>
            <p:nvPr/>
          </p:nvSpPr>
          <p:spPr>
            <a:xfrm>
              <a:off x="1936467" y="5169061"/>
              <a:ext cx="394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1.1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500FD05-2897-2C48-B4D0-A42EAC280004}"/>
                </a:ext>
              </a:extLst>
            </p:cNvPr>
            <p:cNvSpPr txBox="1"/>
            <p:nvPr/>
          </p:nvSpPr>
          <p:spPr>
            <a:xfrm>
              <a:off x="2561405" y="5078174"/>
              <a:ext cx="394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2.0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3AB1B71-2518-A743-926B-A8DBE51DC43B}"/>
                </a:ext>
              </a:extLst>
            </p:cNvPr>
            <p:cNvSpPr txBox="1"/>
            <p:nvPr/>
          </p:nvSpPr>
          <p:spPr>
            <a:xfrm>
              <a:off x="3222174" y="4692516"/>
              <a:ext cx="394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2.5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8ECD9D6-61A5-0D4B-A2F9-43A6AD767FAC}"/>
                </a:ext>
              </a:extLst>
            </p:cNvPr>
            <p:cNvSpPr txBox="1"/>
            <p:nvPr/>
          </p:nvSpPr>
          <p:spPr>
            <a:xfrm>
              <a:off x="3843470" y="4486803"/>
              <a:ext cx="394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3.0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F3F0EDA-0DD3-0649-A53D-3D01B5E63DD2}"/>
                </a:ext>
              </a:extLst>
            </p:cNvPr>
            <p:cNvSpPr txBox="1"/>
            <p:nvPr/>
          </p:nvSpPr>
          <p:spPr>
            <a:xfrm>
              <a:off x="4484192" y="4409754"/>
              <a:ext cx="394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3.1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DFF6B4E-CF2E-CA43-85F1-7CA3C80D7659}"/>
                </a:ext>
              </a:extLst>
            </p:cNvPr>
            <p:cNvSpPr txBox="1"/>
            <p:nvPr/>
          </p:nvSpPr>
          <p:spPr>
            <a:xfrm>
              <a:off x="4940733" y="3868041"/>
              <a:ext cx="394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4.0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CB05EF2-D335-BF42-8E52-0EF723AB33DE}"/>
                </a:ext>
              </a:extLst>
            </p:cNvPr>
            <p:cNvSpPr txBox="1"/>
            <p:nvPr/>
          </p:nvSpPr>
          <p:spPr>
            <a:xfrm>
              <a:off x="5356223" y="3470741"/>
              <a:ext cx="394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4.5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BE1B699-11F6-6646-8608-54077B6F0144}"/>
                </a:ext>
              </a:extLst>
            </p:cNvPr>
            <p:cNvSpPr txBox="1"/>
            <p:nvPr/>
          </p:nvSpPr>
          <p:spPr>
            <a:xfrm>
              <a:off x="5993095" y="2615412"/>
              <a:ext cx="435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5.0</a:t>
              </a:r>
              <a:r>
                <a:rPr lang="en-US" sz="1200" baseline="30000" dirty="0"/>
                <a:t>*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BD3A1D8-6D33-2B4A-A9A1-23B902DEE6A5}"/>
                </a:ext>
              </a:extLst>
            </p:cNvPr>
            <p:cNvSpPr txBox="1"/>
            <p:nvPr/>
          </p:nvSpPr>
          <p:spPr>
            <a:xfrm>
              <a:off x="6429027" y="2284000"/>
              <a:ext cx="4670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5.1</a:t>
              </a:r>
              <a:r>
                <a:rPr lang="en-US" sz="1200" baseline="30000" dirty="0"/>
                <a:t>*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96A3BD6-30EA-BC48-8998-67D5753E94CB}"/>
                </a:ext>
              </a:extLst>
            </p:cNvPr>
            <p:cNvSpPr txBox="1"/>
            <p:nvPr/>
          </p:nvSpPr>
          <p:spPr>
            <a:xfrm>
              <a:off x="6674558" y="2772208"/>
              <a:ext cx="655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5.2</a:t>
              </a:r>
              <a:r>
                <a:rPr lang="en-US" sz="1200" baseline="30000" dirty="0"/>
                <a:t>*</a:t>
              </a:r>
              <a:r>
                <a:rPr lang="en-US" sz="800" baseline="-25000" dirty="0"/>
                <a:t>tr10</a:t>
              </a:r>
            </a:p>
          </p:txBody>
        </p:sp>
        <p:sp>
          <p:nvSpPr>
            <p:cNvPr id="126" name="Triangle 125">
              <a:extLst>
                <a:ext uri="{FF2B5EF4-FFF2-40B4-BE49-F238E27FC236}">
                  <a16:creationId xmlns:a16="http://schemas.microsoft.com/office/drawing/2014/main" id="{C013B35E-4BD5-1040-A84C-C7A03CBBDDD0}"/>
                </a:ext>
              </a:extLst>
            </p:cNvPr>
            <p:cNvSpPr/>
            <p:nvPr/>
          </p:nvSpPr>
          <p:spPr bwMode="auto">
            <a:xfrm>
              <a:off x="6754584" y="2627951"/>
              <a:ext cx="141463" cy="125961"/>
            </a:xfrm>
            <a:prstGeom prst="triangle">
              <a:avLst/>
            </a:prstGeom>
            <a:solidFill>
              <a:srgbClr val="00B0F0"/>
            </a:solidFill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96" charset="0"/>
              </a:endParaRPr>
            </a:p>
          </p:txBody>
        </p:sp>
        <p:sp>
          <p:nvSpPr>
            <p:cNvPr id="127" name="Triangle 126">
              <a:extLst>
                <a:ext uri="{FF2B5EF4-FFF2-40B4-BE49-F238E27FC236}">
                  <a16:creationId xmlns:a16="http://schemas.microsoft.com/office/drawing/2014/main" id="{2E6B680A-4D96-B846-ACED-A0AECEF93AAC}"/>
                </a:ext>
              </a:extLst>
            </p:cNvPr>
            <p:cNvSpPr/>
            <p:nvPr/>
          </p:nvSpPr>
          <p:spPr bwMode="auto">
            <a:xfrm>
              <a:off x="6534395" y="2525225"/>
              <a:ext cx="141463" cy="125961"/>
            </a:xfrm>
            <a:prstGeom prst="triangle">
              <a:avLst/>
            </a:prstGeom>
            <a:solidFill>
              <a:srgbClr val="00B0F0"/>
            </a:solidFill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96" charset="0"/>
              </a:endParaRPr>
            </a:p>
          </p:txBody>
        </p:sp>
        <p:sp>
          <p:nvSpPr>
            <p:cNvPr id="128" name="Triangle 127">
              <a:extLst>
                <a:ext uri="{FF2B5EF4-FFF2-40B4-BE49-F238E27FC236}">
                  <a16:creationId xmlns:a16="http://schemas.microsoft.com/office/drawing/2014/main" id="{1066BC35-CD88-9E49-8A8B-4304B98B9F26}"/>
                </a:ext>
              </a:extLst>
            </p:cNvPr>
            <p:cNvSpPr/>
            <p:nvPr/>
          </p:nvSpPr>
          <p:spPr bwMode="auto">
            <a:xfrm>
              <a:off x="6119402" y="2847728"/>
              <a:ext cx="141463" cy="125961"/>
            </a:xfrm>
            <a:prstGeom prst="triangle">
              <a:avLst/>
            </a:prstGeom>
            <a:solidFill>
              <a:srgbClr val="00B0F0"/>
            </a:solidFill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96" charset="0"/>
              </a:endParaRPr>
            </a:p>
          </p:txBody>
        </p:sp>
        <p:sp>
          <p:nvSpPr>
            <p:cNvPr id="129" name="Triangle 128">
              <a:extLst>
                <a:ext uri="{FF2B5EF4-FFF2-40B4-BE49-F238E27FC236}">
                  <a16:creationId xmlns:a16="http://schemas.microsoft.com/office/drawing/2014/main" id="{3C70B0FB-30D2-A44E-9DB0-35B18EFA5D04}"/>
                </a:ext>
              </a:extLst>
            </p:cNvPr>
            <p:cNvSpPr/>
            <p:nvPr/>
          </p:nvSpPr>
          <p:spPr bwMode="auto">
            <a:xfrm>
              <a:off x="5482531" y="3712614"/>
              <a:ext cx="141463" cy="125961"/>
            </a:xfrm>
            <a:prstGeom prst="triangle">
              <a:avLst/>
            </a:prstGeom>
            <a:solidFill>
              <a:srgbClr val="00B0F0"/>
            </a:solidFill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96" charset="0"/>
              </a:endParaRPr>
            </a:p>
          </p:txBody>
        </p:sp>
        <p:sp>
          <p:nvSpPr>
            <p:cNvPr id="130" name="Triangle 129">
              <a:extLst>
                <a:ext uri="{FF2B5EF4-FFF2-40B4-BE49-F238E27FC236}">
                  <a16:creationId xmlns:a16="http://schemas.microsoft.com/office/drawing/2014/main" id="{2A1355CF-7AC3-6548-9156-F2551376E6EF}"/>
                </a:ext>
              </a:extLst>
            </p:cNvPr>
            <p:cNvSpPr/>
            <p:nvPr/>
          </p:nvSpPr>
          <p:spPr bwMode="auto">
            <a:xfrm>
              <a:off x="5053081" y="4082060"/>
              <a:ext cx="141463" cy="125961"/>
            </a:xfrm>
            <a:prstGeom prst="triangle">
              <a:avLst/>
            </a:prstGeom>
            <a:solidFill>
              <a:srgbClr val="00B0F0"/>
            </a:solidFill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96" charset="0"/>
              </a:endParaRPr>
            </a:p>
          </p:txBody>
        </p:sp>
        <p:sp>
          <p:nvSpPr>
            <p:cNvPr id="131" name="Triangle 130">
              <a:extLst>
                <a:ext uri="{FF2B5EF4-FFF2-40B4-BE49-F238E27FC236}">
                  <a16:creationId xmlns:a16="http://schemas.microsoft.com/office/drawing/2014/main" id="{D6172FF5-4422-7547-A924-A8F3026D36E7}"/>
                </a:ext>
              </a:extLst>
            </p:cNvPr>
            <p:cNvSpPr/>
            <p:nvPr/>
          </p:nvSpPr>
          <p:spPr bwMode="auto">
            <a:xfrm>
              <a:off x="4610500" y="4625303"/>
              <a:ext cx="141463" cy="125961"/>
            </a:xfrm>
            <a:prstGeom prst="triangle">
              <a:avLst/>
            </a:prstGeom>
            <a:solidFill>
              <a:srgbClr val="00B0F0"/>
            </a:solidFill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96" charset="0"/>
              </a:endParaRPr>
            </a:p>
          </p:txBody>
        </p:sp>
        <p:sp>
          <p:nvSpPr>
            <p:cNvPr id="132" name="Triangle 131">
              <a:extLst>
                <a:ext uri="{FF2B5EF4-FFF2-40B4-BE49-F238E27FC236}">
                  <a16:creationId xmlns:a16="http://schemas.microsoft.com/office/drawing/2014/main" id="{E76B491C-98EA-0940-B30F-9393EEF19949}"/>
                </a:ext>
              </a:extLst>
            </p:cNvPr>
            <p:cNvSpPr/>
            <p:nvPr/>
          </p:nvSpPr>
          <p:spPr bwMode="auto">
            <a:xfrm>
              <a:off x="3975748" y="4724305"/>
              <a:ext cx="141463" cy="125961"/>
            </a:xfrm>
            <a:prstGeom prst="triangle">
              <a:avLst/>
            </a:prstGeom>
            <a:solidFill>
              <a:srgbClr val="00B0F0"/>
            </a:solidFill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96" charset="0"/>
              </a:endParaRPr>
            </a:p>
          </p:txBody>
        </p:sp>
        <p:sp>
          <p:nvSpPr>
            <p:cNvPr id="133" name="Triangle 132">
              <a:extLst>
                <a:ext uri="{FF2B5EF4-FFF2-40B4-BE49-F238E27FC236}">
                  <a16:creationId xmlns:a16="http://schemas.microsoft.com/office/drawing/2014/main" id="{4175230A-232A-EA45-8515-B48BF439B977}"/>
                </a:ext>
              </a:extLst>
            </p:cNvPr>
            <p:cNvSpPr/>
            <p:nvPr/>
          </p:nvSpPr>
          <p:spPr bwMode="auto">
            <a:xfrm>
              <a:off x="3338877" y="4906534"/>
              <a:ext cx="141463" cy="125961"/>
            </a:xfrm>
            <a:prstGeom prst="triangle">
              <a:avLst/>
            </a:prstGeom>
            <a:solidFill>
              <a:srgbClr val="00B0F0"/>
            </a:solidFill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96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831451A-F5D2-B240-B526-ED262CAB51FB}"/>
                </a:ext>
              </a:extLst>
            </p:cNvPr>
            <p:cNvSpPr/>
            <p:nvPr/>
          </p:nvSpPr>
          <p:spPr bwMode="auto">
            <a:xfrm>
              <a:off x="2071313" y="5407741"/>
              <a:ext cx="127320" cy="126703"/>
            </a:xfrm>
            <a:prstGeom prst="rect">
              <a:avLst/>
            </a:prstGeom>
            <a:solidFill>
              <a:srgbClr val="FF0000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96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000CE25-DD92-0344-A1EF-A32E28ED4CB0}"/>
                </a:ext>
              </a:extLst>
            </p:cNvPr>
            <p:cNvSpPr/>
            <p:nvPr/>
          </p:nvSpPr>
          <p:spPr bwMode="auto">
            <a:xfrm>
              <a:off x="2284005" y="5294914"/>
              <a:ext cx="127320" cy="126703"/>
            </a:xfrm>
            <a:prstGeom prst="rect">
              <a:avLst/>
            </a:prstGeom>
            <a:solidFill>
              <a:srgbClr val="FF0000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96" charset="0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C9A53F2-7CD7-F24D-BDF2-4F6265481F94}"/>
                </a:ext>
              </a:extLst>
            </p:cNvPr>
            <p:cNvSpPr/>
            <p:nvPr/>
          </p:nvSpPr>
          <p:spPr bwMode="auto">
            <a:xfrm>
              <a:off x="2694784" y="5301226"/>
              <a:ext cx="127320" cy="138973"/>
            </a:xfrm>
            <a:prstGeom prst="ellipse">
              <a:avLst/>
            </a:prstGeom>
            <a:solidFill>
              <a:srgbClr val="92D050"/>
            </a:solidFill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96" charset="0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0FE0B7E-E663-914E-9E59-46D0189AA33B}"/>
                </a:ext>
              </a:extLst>
            </p:cNvPr>
            <p:cNvSpPr/>
            <p:nvPr/>
          </p:nvSpPr>
          <p:spPr bwMode="auto">
            <a:xfrm>
              <a:off x="1857142" y="5404856"/>
              <a:ext cx="127320" cy="138973"/>
            </a:xfrm>
            <a:prstGeom prst="ellipse">
              <a:avLst/>
            </a:prstGeom>
            <a:solidFill>
              <a:srgbClr val="92D050"/>
            </a:solidFill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96" charset="0"/>
              </a:endParaRPr>
            </a:p>
          </p:txBody>
        </p:sp>
        <p:sp>
          <p:nvSpPr>
            <p:cNvPr id="138" name="Triangle 137">
              <a:extLst>
                <a:ext uri="{FF2B5EF4-FFF2-40B4-BE49-F238E27FC236}">
                  <a16:creationId xmlns:a16="http://schemas.microsoft.com/office/drawing/2014/main" id="{BCD75835-9C69-3745-AA2E-BCB87877EC7C}"/>
                </a:ext>
              </a:extLst>
            </p:cNvPr>
            <p:cNvSpPr/>
            <p:nvPr/>
          </p:nvSpPr>
          <p:spPr bwMode="auto">
            <a:xfrm>
              <a:off x="1906659" y="3219934"/>
              <a:ext cx="141463" cy="125961"/>
            </a:xfrm>
            <a:prstGeom prst="triangle">
              <a:avLst/>
            </a:prstGeom>
            <a:solidFill>
              <a:srgbClr val="00B0F0"/>
            </a:solidFill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96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7DEAEAF-CF9A-A549-BDF3-C42FEA2D0A26}"/>
                </a:ext>
              </a:extLst>
            </p:cNvPr>
            <p:cNvSpPr/>
            <p:nvPr/>
          </p:nvSpPr>
          <p:spPr bwMode="auto">
            <a:xfrm>
              <a:off x="1906659" y="2731261"/>
              <a:ext cx="127320" cy="126703"/>
            </a:xfrm>
            <a:prstGeom prst="rect">
              <a:avLst/>
            </a:prstGeom>
            <a:solidFill>
              <a:srgbClr val="FF0000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96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EC2DFEE-BB35-E240-A44F-E673DA47F62A}"/>
                </a:ext>
              </a:extLst>
            </p:cNvPr>
            <p:cNvSpPr txBox="1"/>
            <p:nvPr/>
          </p:nvSpPr>
          <p:spPr>
            <a:xfrm>
              <a:off x="2156422" y="5370527"/>
              <a:ext cx="394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2.0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25925AC-5968-C341-9C25-404861684AB1}"/>
                </a:ext>
              </a:extLst>
            </p:cNvPr>
            <p:cNvSpPr txBox="1"/>
            <p:nvPr/>
          </p:nvSpPr>
          <p:spPr>
            <a:xfrm>
              <a:off x="2150765" y="2627951"/>
              <a:ext cx="17710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Fortran spec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8B4F36F-45FE-9146-96FA-494EB5B703A7}"/>
                </a:ext>
              </a:extLst>
            </p:cNvPr>
            <p:cNvSpPr txBox="1"/>
            <p:nvPr/>
          </p:nvSpPr>
          <p:spPr>
            <a:xfrm>
              <a:off x="2150765" y="2880228"/>
              <a:ext cx="17710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C/C++ spec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C80C74D-5718-EA4C-925E-1A98D4DD4BF8}"/>
                </a:ext>
              </a:extLst>
            </p:cNvPr>
            <p:cNvSpPr txBox="1"/>
            <p:nvPr/>
          </p:nvSpPr>
          <p:spPr>
            <a:xfrm>
              <a:off x="2150764" y="3159702"/>
              <a:ext cx="2762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Merged C/C++ and Fortran spec</a:t>
              </a: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B6CD4FA8-BB20-4D47-B419-E173742C1F55}"/>
                </a:ext>
              </a:extLst>
            </p:cNvPr>
            <p:cNvGrpSpPr/>
            <p:nvPr/>
          </p:nvGrpSpPr>
          <p:grpSpPr>
            <a:xfrm>
              <a:off x="801022" y="1731439"/>
              <a:ext cx="7201825" cy="4377046"/>
              <a:chOff x="801022" y="1731439"/>
              <a:chExt cx="7201825" cy="4377046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D0788DB-EC34-6048-992A-295814EEF2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80160" y="1853480"/>
                <a:ext cx="0" cy="3919157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DA7AA6CD-1CDC-AD48-A622-436F2AA4E555}"/>
                  </a:ext>
                </a:extLst>
              </p:cNvPr>
              <p:cNvGrpSpPr/>
              <p:nvPr/>
            </p:nvGrpSpPr>
            <p:grpSpPr>
              <a:xfrm>
                <a:off x="1037089" y="5699940"/>
                <a:ext cx="6965758" cy="408545"/>
                <a:chOff x="1037089" y="5699940"/>
                <a:chExt cx="6965758" cy="408545"/>
              </a:xfrm>
            </p:grpSpPr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2F374AE5-C096-B246-B105-6D286778A4A3}"/>
                    </a:ext>
                  </a:extLst>
                </p:cNvPr>
                <p:cNvSpPr/>
                <p:nvPr/>
              </p:nvSpPr>
              <p:spPr bwMode="auto">
                <a:xfrm>
                  <a:off x="2508141" y="5699940"/>
                  <a:ext cx="106527" cy="8830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8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96" charset="0"/>
                  </a:endParaRP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B8E40F91-67E8-1F40-84CB-8F840FDE4C3D}"/>
                    </a:ext>
                  </a:extLst>
                </p:cNvPr>
                <p:cNvSpPr/>
                <p:nvPr/>
              </p:nvSpPr>
              <p:spPr bwMode="auto">
                <a:xfrm>
                  <a:off x="2497235" y="5728485"/>
                  <a:ext cx="106527" cy="8830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8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96" charset="0"/>
                  </a:endParaRPr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603B545F-805C-1C43-A990-4E6FBA5196E7}"/>
                    </a:ext>
                  </a:extLst>
                </p:cNvPr>
                <p:cNvSpPr/>
                <p:nvPr/>
              </p:nvSpPr>
              <p:spPr bwMode="auto">
                <a:xfrm>
                  <a:off x="2937991" y="5714524"/>
                  <a:ext cx="106527" cy="8830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8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96" charset="0"/>
                  </a:endParaRPr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AE65E2B8-A06F-8944-9DDF-7D377C690096}"/>
                    </a:ext>
                  </a:extLst>
                </p:cNvPr>
                <p:cNvSpPr/>
                <p:nvPr/>
              </p:nvSpPr>
              <p:spPr bwMode="auto">
                <a:xfrm>
                  <a:off x="3133791" y="5715843"/>
                  <a:ext cx="106527" cy="8830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8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96" charset="0"/>
                  </a:endParaRPr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DF4BD351-159A-7A4C-81B3-E382194292AF}"/>
                    </a:ext>
                  </a:extLst>
                </p:cNvPr>
                <p:cNvSpPr/>
                <p:nvPr/>
              </p:nvSpPr>
              <p:spPr bwMode="auto">
                <a:xfrm>
                  <a:off x="3562987" y="5721200"/>
                  <a:ext cx="106527" cy="8830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8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96" charset="0"/>
                  </a:endParaRPr>
                </a:p>
              </p:txBody>
            </p:sp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04C1274B-44E9-624B-9DC1-D81B7BFEDF5E}"/>
                    </a:ext>
                  </a:extLst>
                </p:cNvPr>
                <p:cNvSpPr/>
                <p:nvPr/>
              </p:nvSpPr>
              <p:spPr bwMode="auto">
                <a:xfrm>
                  <a:off x="3790206" y="5714524"/>
                  <a:ext cx="106527" cy="8830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8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96" charset="0"/>
                  </a:endParaRPr>
                </a:p>
              </p:txBody>
            </p: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8AD072AC-0749-8648-B759-FD889D669E4D}"/>
                    </a:ext>
                  </a:extLst>
                </p:cNvPr>
                <p:cNvSpPr/>
                <p:nvPr/>
              </p:nvSpPr>
              <p:spPr bwMode="auto">
                <a:xfrm>
                  <a:off x="4203551" y="5705909"/>
                  <a:ext cx="106527" cy="8830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8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96" charset="0"/>
                  </a:endParaRPr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F4260514-0454-B04B-A66B-DAEB01243178}"/>
                    </a:ext>
                  </a:extLst>
                </p:cNvPr>
                <p:cNvSpPr/>
                <p:nvPr/>
              </p:nvSpPr>
              <p:spPr bwMode="auto">
                <a:xfrm>
                  <a:off x="4844584" y="5719870"/>
                  <a:ext cx="106527" cy="8830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8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96" charset="0"/>
                  </a:endParaRPr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CC3C39B4-516A-F148-9ABA-9E1C0B1F1533}"/>
                    </a:ext>
                  </a:extLst>
                </p:cNvPr>
                <p:cNvSpPr/>
                <p:nvPr/>
              </p:nvSpPr>
              <p:spPr bwMode="auto">
                <a:xfrm>
                  <a:off x="5290686" y="5721505"/>
                  <a:ext cx="106527" cy="8830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8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96" charset="0"/>
                  </a:endParaRPr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F1D45F6-357C-1341-8CD5-3FBE247E46B6}"/>
                    </a:ext>
                  </a:extLst>
                </p:cNvPr>
                <p:cNvSpPr/>
                <p:nvPr/>
              </p:nvSpPr>
              <p:spPr bwMode="auto">
                <a:xfrm>
                  <a:off x="4426602" y="5705605"/>
                  <a:ext cx="106527" cy="8830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8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96" charset="0"/>
                  </a:endParaRP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B51F1A97-3B43-C94F-AFC5-BFFA727544CC}"/>
                    </a:ext>
                  </a:extLst>
                </p:cNvPr>
                <p:cNvCxnSpPr/>
                <p:nvPr/>
              </p:nvCxnSpPr>
              <p:spPr bwMode="auto">
                <a:xfrm>
                  <a:off x="1280160" y="5768994"/>
                  <a:ext cx="6400800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A0D3269A-0087-B949-97EC-439C6410B5EB}"/>
                    </a:ext>
                  </a:extLst>
                </p:cNvPr>
                <p:cNvSpPr txBox="1"/>
                <p:nvPr/>
              </p:nvSpPr>
              <p:spPr>
                <a:xfrm>
                  <a:off x="1037089" y="5828131"/>
                  <a:ext cx="56938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1995</a:t>
                  </a: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7ED8632-E7AB-0F4C-8BFB-651BF8496068}"/>
                    </a:ext>
                  </a:extLst>
                </p:cNvPr>
                <p:cNvSpPr txBox="1"/>
                <p:nvPr/>
              </p:nvSpPr>
              <p:spPr>
                <a:xfrm>
                  <a:off x="2071313" y="5831486"/>
                  <a:ext cx="56938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2000</a:t>
                  </a: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0FC6CE9B-8001-8E4A-8BED-B0D88F91A203}"/>
                    </a:ext>
                  </a:extLst>
                </p:cNvPr>
                <p:cNvSpPr txBox="1"/>
                <p:nvPr/>
              </p:nvSpPr>
              <p:spPr>
                <a:xfrm>
                  <a:off x="3161495" y="5816484"/>
                  <a:ext cx="56938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2005</a:t>
                  </a: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F52F7FCF-D8E5-D44D-B5CC-7B48C3F00D64}"/>
                    </a:ext>
                  </a:extLst>
                </p:cNvPr>
                <p:cNvSpPr txBox="1"/>
                <p:nvPr/>
              </p:nvSpPr>
              <p:spPr>
                <a:xfrm>
                  <a:off x="4234345" y="5831485"/>
                  <a:ext cx="56938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2010</a:t>
                  </a: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8AE5E956-B61C-5E44-96EC-19ECEF33C2D5}"/>
                    </a:ext>
                  </a:extLst>
                </p:cNvPr>
                <p:cNvSpPr txBox="1"/>
                <p:nvPr/>
              </p:nvSpPr>
              <p:spPr>
                <a:xfrm>
                  <a:off x="5280637" y="5828406"/>
                  <a:ext cx="56938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2015</a:t>
                  </a: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15EBF03D-8BAA-D145-AF1F-7AA573357708}"/>
                    </a:ext>
                  </a:extLst>
                </p:cNvPr>
                <p:cNvSpPr txBox="1"/>
                <p:nvPr/>
              </p:nvSpPr>
              <p:spPr>
                <a:xfrm>
                  <a:off x="6387171" y="5828131"/>
                  <a:ext cx="56938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2020</a:t>
                  </a: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884DFC54-D6FC-1348-9DDA-F7275EEEB5A8}"/>
                    </a:ext>
                  </a:extLst>
                </p:cNvPr>
                <p:cNvSpPr txBox="1"/>
                <p:nvPr/>
              </p:nvSpPr>
              <p:spPr>
                <a:xfrm>
                  <a:off x="7433463" y="5828131"/>
                  <a:ext cx="56938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2025</a:t>
                  </a:r>
                </a:p>
              </p:txBody>
            </p: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66841BA-6504-444B-8569-6A931A58D80C}"/>
                  </a:ext>
                </a:extLst>
              </p:cNvPr>
              <p:cNvSpPr txBox="1"/>
              <p:nvPr/>
            </p:nvSpPr>
            <p:spPr>
              <a:xfrm>
                <a:off x="815320" y="5605592"/>
                <a:ext cx="44374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0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60FA584-4ED8-CD40-9430-2652FB271858}"/>
                  </a:ext>
                </a:extLst>
              </p:cNvPr>
              <p:cNvSpPr txBox="1"/>
              <p:nvPr/>
            </p:nvSpPr>
            <p:spPr>
              <a:xfrm>
                <a:off x="815217" y="2374187"/>
                <a:ext cx="44374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500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CF7802D-B26C-7B45-A2FD-00DBC5A5D3F7}"/>
                  </a:ext>
                </a:extLst>
              </p:cNvPr>
              <p:cNvSpPr txBox="1"/>
              <p:nvPr/>
            </p:nvSpPr>
            <p:spPr>
              <a:xfrm>
                <a:off x="815217" y="1731439"/>
                <a:ext cx="44374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600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FCFA736-A04C-1F46-A242-2A2CB994F771}"/>
                  </a:ext>
                </a:extLst>
              </p:cNvPr>
              <p:cNvSpPr txBox="1"/>
              <p:nvPr/>
            </p:nvSpPr>
            <p:spPr>
              <a:xfrm>
                <a:off x="805741" y="3049505"/>
                <a:ext cx="44374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400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4C14544-CF72-4741-A53B-CB436BC693AE}"/>
                  </a:ext>
                </a:extLst>
              </p:cNvPr>
              <p:cNvSpPr txBox="1"/>
              <p:nvPr/>
            </p:nvSpPr>
            <p:spPr>
              <a:xfrm>
                <a:off x="815217" y="3714495"/>
                <a:ext cx="44374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300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F4AE6ED-67A8-D04F-9E4A-10C5E7D45003}"/>
                  </a:ext>
                </a:extLst>
              </p:cNvPr>
              <p:cNvSpPr txBox="1"/>
              <p:nvPr/>
            </p:nvSpPr>
            <p:spPr>
              <a:xfrm>
                <a:off x="801022" y="4361304"/>
                <a:ext cx="44374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200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8D9BF33F-1E02-7C4E-8F2B-6E8248B3EF40}"/>
                  </a:ext>
                </a:extLst>
              </p:cNvPr>
              <p:cNvSpPr txBox="1"/>
              <p:nvPr/>
            </p:nvSpPr>
            <p:spPr>
              <a:xfrm>
                <a:off x="815217" y="4988740"/>
                <a:ext cx="44374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100</a:t>
                </a: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118CBF2-C48B-DA4C-8AC3-EE5D8D49B075}"/>
                </a:ext>
              </a:extLst>
            </p:cNvPr>
            <p:cNvSpPr txBox="1"/>
            <p:nvPr/>
          </p:nvSpPr>
          <p:spPr>
            <a:xfrm>
              <a:off x="627285" y="1339125"/>
              <a:ext cx="770516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Page Counts (not including front matter, indices or appendices) for OpenMP Specs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C9CFF93-1279-F946-8331-39B1B0AFEC44}"/>
                </a:ext>
              </a:extLst>
            </p:cNvPr>
            <p:cNvSpPr txBox="1"/>
            <p:nvPr/>
          </p:nvSpPr>
          <p:spPr>
            <a:xfrm rot="5400000">
              <a:off x="13871" y="3769644"/>
              <a:ext cx="137006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Page Counts 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1953DE74-996B-CA43-B782-E3BF8CD2A178}"/>
                </a:ext>
              </a:extLst>
            </p:cNvPr>
            <p:cNvSpPr/>
            <p:nvPr/>
          </p:nvSpPr>
          <p:spPr bwMode="auto">
            <a:xfrm>
              <a:off x="457200" y="1339125"/>
              <a:ext cx="7924801" cy="4835252"/>
            </a:xfrm>
            <a:prstGeom prst="rect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96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AB627B8-568A-CA49-A329-DA3BE9046AB5}"/>
              </a:ext>
            </a:extLst>
          </p:cNvPr>
          <p:cNvSpPr/>
          <p:nvPr/>
        </p:nvSpPr>
        <p:spPr>
          <a:xfrm>
            <a:off x="1058272" y="738517"/>
            <a:ext cx="99586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Our goal in 1997 … A simple interface for application programmers </a:t>
            </a:r>
          </a:p>
        </p:txBody>
      </p:sp>
    </p:spTree>
    <p:extLst>
      <p:ext uri="{BB962C8B-B14F-4D97-AF65-F5344CB8AC3E}">
        <p14:creationId xmlns:p14="http://schemas.microsoft.com/office/powerpoint/2010/main" val="36970782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686308"/>
              </p:ext>
            </p:extLst>
          </p:nvPr>
        </p:nvGraphicFramePr>
        <p:xfrm>
          <a:off x="551432" y="635820"/>
          <a:ext cx="11123113" cy="6083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2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0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554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OpenMP</a:t>
                      </a:r>
                      <a:r>
                        <a:rPr lang="en-US" sz="1400" b="1" dirty="0"/>
                        <a:t> pragma,</a:t>
                      </a:r>
                      <a:r>
                        <a:rPr lang="en-US" sz="1400" b="1" baseline="0" dirty="0"/>
                        <a:t> function, or clause</a:t>
                      </a:r>
                      <a:endParaRPr lang="en-US" sz="1400" b="1" dirty="0"/>
                    </a:p>
                  </a:txBody>
                  <a:tcP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Concepts</a:t>
                      </a:r>
                    </a:p>
                  </a:txBody>
                  <a:tcPr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385">
                <a:tc>
                  <a:txBody>
                    <a:bodyPr/>
                    <a:lstStyle/>
                    <a:p>
                      <a:r>
                        <a:rPr lang="en-US" sz="1400" dirty="0"/>
                        <a:t>#pragma </a:t>
                      </a:r>
                      <a:r>
                        <a:rPr lang="en-US" sz="1400" dirty="0" err="1"/>
                        <a:t>omp</a:t>
                      </a:r>
                      <a:r>
                        <a:rPr lang="en-US" sz="1400" baseline="0" dirty="0"/>
                        <a:t> parallel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Parallel region, teams of threads,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 structured</a:t>
                      </a:r>
                      <a:r>
                        <a:rPr lang="en-US" sz="1400" baseline="0" dirty="0"/>
                        <a:t> block, interleaved execution across threads.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void </a:t>
                      </a:r>
                      <a:r>
                        <a:rPr lang="en-US" sz="1400" dirty="0" err="1"/>
                        <a:t>omp_set_thread_num</a:t>
                      </a:r>
                      <a:r>
                        <a:rPr lang="en-US" sz="1400" dirty="0"/>
                        <a:t>()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int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omp_get_thread_num</a:t>
                      </a:r>
                      <a:r>
                        <a:rPr lang="en-US" sz="1400" dirty="0"/>
                        <a:t>()</a:t>
                      </a:r>
                    </a:p>
                    <a:p>
                      <a:r>
                        <a:rPr lang="en-US" sz="1400" dirty="0" err="1"/>
                        <a:t>int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omp_get_num_threads</a:t>
                      </a:r>
                      <a:r>
                        <a:rPr lang="en-US" sz="1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Default number of threads and internal control variables.  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SPMD pattern: Create threads with</a:t>
                      </a:r>
                      <a:r>
                        <a:rPr lang="en-US" sz="1400" baseline="0" dirty="0"/>
                        <a:t> a parallel region and split up the work using the number of threads and the thread ID. 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4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double </a:t>
                      </a:r>
                      <a:r>
                        <a:rPr lang="en-US" sz="1400" dirty="0" err="1"/>
                        <a:t>omp_get_wtime</a:t>
                      </a:r>
                      <a:r>
                        <a:rPr lang="en-US" sz="1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Speedup and Amdahl's law.    False</a:t>
                      </a:r>
                      <a:r>
                        <a:rPr lang="en-US" sz="1400" baseline="0" dirty="0"/>
                        <a:t> sharing </a:t>
                      </a:r>
                      <a:r>
                        <a:rPr lang="en-US" sz="1400" dirty="0"/>
                        <a:t>and other performance issues.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5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setenv</a:t>
                      </a:r>
                      <a:r>
                        <a:rPr lang="en-US" sz="1400" dirty="0"/>
                        <a:t> OMP_NUM_THREADS  N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Setting the internal control variable for the </a:t>
                      </a:r>
                      <a:r>
                        <a:rPr lang="en-US" sz="1400" baseline="0" dirty="0"/>
                        <a:t>default number of threads with an environment variable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9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#pragma </a:t>
                      </a:r>
                      <a:r>
                        <a:rPr lang="en-US" sz="1400" dirty="0" err="1"/>
                        <a:t>omp</a:t>
                      </a:r>
                      <a:r>
                        <a:rPr lang="en-US" sz="1400" dirty="0"/>
                        <a:t> barrier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#pragma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omp</a:t>
                      </a:r>
                      <a:r>
                        <a:rPr lang="en-US" sz="1400" baseline="0" dirty="0"/>
                        <a:t> c</a:t>
                      </a:r>
                      <a:r>
                        <a:rPr lang="en-US" sz="1400" dirty="0"/>
                        <a:t>ritical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Synchronization and race conditions.</a:t>
                      </a:r>
                      <a:r>
                        <a:rPr lang="en-US" sz="1400" baseline="0" dirty="0"/>
                        <a:t>    </a:t>
                      </a:r>
                      <a:br>
                        <a:rPr lang="en-US" sz="1400" baseline="0" dirty="0"/>
                      </a:br>
                      <a:r>
                        <a:rPr lang="en-US" sz="1400" baseline="0" dirty="0"/>
                        <a:t>Revisit interleaved execution.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2519">
                <a:tc>
                  <a:txBody>
                    <a:bodyPr/>
                    <a:lstStyle/>
                    <a:p>
                      <a:r>
                        <a:rPr lang="en-US" sz="1400" dirty="0"/>
                        <a:t>#pragma </a:t>
                      </a:r>
                      <a:r>
                        <a:rPr lang="en-US" sz="1400" dirty="0" err="1"/>
                        <a:t>omp</a:t>
                      </a:r>
                      <a:r>
                        <a:rPr lang="en-US" sz="1400" dirty="0"/>
                        <a:t> for</a:t>
                      </a:r>
                      <a:endParaRPr lang="en-US" sz="1400" baseline="0" dirty="0"/>
                    </a:p>
                    <a:p>
                      <a:r>
                        <a:rPr lang="en-US" sz="1400" baseline="0" dirty="0"/>
                        <a:t>#pragma </a:t>
                      </a:r>
                      <a:r>
                        <a:rPr lang="en-US" sz="1400" baseline="0" dirty="0" err="1"/>
                        <a:t>omp</a:t>
                      </a:r>
                      <a:r>
                        <a:rPr lang="en-US" sz="1400" baseline="0" dirty="0"/>
                        <a:t> parallel for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Worksharing</a:t>
                      </a:r>
                      <a:r>
                        <a:rPr lang="en-US" sz="1400" dirty="0"/>
                        <a:t>,</a:t>
                      </a:r>
                      <a:r>
                        <a:rPr lang="en-US" sz="1400" baseline="0" dirty="0"/>
                        <a:t> parallel loops, loop carried dependencies.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reduction(</a:t>
                      </a:r>
                      <a:r>
                        <a:rPr lang="en-US" sz="1400" dirty="0" err="1"/>
                        <a:t>op:list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Reductions of values across a</a:t>
                      </a:r>
                      <a:r>
                        <a:rPr lang="en-US" sz="1400" baseline="0" dirty="0"/>
                        <a:t> team of threads.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schedule</a:t>
                      </a:r>
                      <a:r>
                        <a:rPr lang="en-US" sz="1400" baseline="0" dirty="0"/>
                        <a:t> (static [,chunk])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schedule(dynamic [,chunk])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Loop</a:t>
                      </a:r>
                      <a:r>
                        <a:rPr lang="en-US" sz="1400" baseline="0" dirty="0"/>
                        <a:t> schedules, loop overheads, and load balance.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80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shared(list), private(list), </a:t>
                      </a:r>
                      <a:r>
                        <a:rPr lang="en-US" sz="1400" dirty="0" err="1"/>
                        <a:t>firstprivate</a:t>
                      </a:r>
                      <a:r>
                        <a:rPr lang="en-US" sz="1400" dirty="0"/>
                        <a:t>(list)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 environment.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675">
                <a:tc>
                  <a:txBody>
                    <a:bodyPr/>
                    <a:lstStyle/>
                    <a:p>
                      <a:r>
                        <a:rPr lang="en-US" sz="1400" dirty="0"/>
                        <a:t>default(none)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Force explicit definition of each variable’s storage attribute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847050"/>
                  </a:ext>
                </a:extLst>
              </a:tr>
              <a:tr h="305675">
                <a:tc>
                  <a:txBody>
                    <a:bodyPr/>
                    <a:lstStyle/>
                    <a:p>
                      <a:r>
                        <a:rPr lang="en-US" sz="1400" dirty="0" err="1"/>
                        <a:t>nowait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Disabling implied barriers on workshare constructs</a:t>
                      </a:r>
                      <a:r>
                        <a:rPr lang="en-US" sz="1400" baseline="0" dirty="0"/>
                        <a:t>, the high cost of barriers, and the flush concept (but not the flush directive).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675">
                <a:tc>
                  <a:txBody>
                    <a:bodyPr/>
                    <a:lstStyle/>
                    <a:p>
                      <a:r>
                        <a:rPr lang="en-US" sz="1400" dirty="0"/>
                        <a:t>#pragma </a:t>
                      </a:r>
                      <a:r>
                        <a:rPr lang="en-US" sz="1400" dirty="0" err="1"/>
                        <a:t>omp</a:t>
                      </a:r>
                      <a:r>
                        <a:rPr lang="en-US" sz="1400" dirty="0"/>
                        <a:t> 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Workshare with a single</a:t>
                      </a:r>
                      <a:r>
                        <a:rPr lang="en-US" sz="1400" baseline="0" dirty="0"/>
                        <a:t> thread.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6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#pragma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omp</a:t>
                      </a:r>
                      <a:r>
                        <a:rPr lang="en-US" sz="1400" baseline="0" dirty="0"/>
                        <a:t> task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#pragma </a:t>
                      </a:r>
                      <a:r>
                        <a:rPr lang="en-US" sz="1400" baseline="0" dirty="0" err="1"/>
                        <a:t>omp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taskwait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Tasks including the data environment for tasks.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25885" y="0"/>
            <a:ext cx="11498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The OpenMP Common Core: Most OpenMP programs only use these 21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07631" y="6580909"/>
            <a:ext cx="568036" cy="277091"/>
          </a:xfrm>
        </p:spPr>
        <p:txBody>
          <a:bodyPr/>
          <a:lstStyle/>
          <a:p>
            <a:pPr algn="r">
              <a:defRPr/>
            </a:pPr>
            <a:fld id="{61A1981D-AD31-42D5-9BCA-B2F7346FB97C}" type="slidenum">
              <a:rPr lang="zh-CN" altLang="en-US" sz="1000"/>
              <a:pPr algn="r">
                <a:defRPr/>
              </a:pPr>
              <a:t>7</a:t>
            </a:fld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4213064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1711326" y="0"/>
            <a:ext cx="8956675" cy="1143000"/>
          </a:xfrm>
        </p:spPr>
        <p:txBody>
          <a:bodyPr/>
          <a:lstStyle/>
          <a:p>
            <a:pPr eaLnBrk="1" hangingPunct="1"/>
            <a:r>
              <a:rPr lang="en-US" altLang="zh-CN" sz="3200" dirty="0">
                <a:ea typeface="SimSun" pitchFamily="2" charset="-122"/>
              </a:rPr>
              <a:t>OpenMP Basic Definitions: </a:t>
            </a:r>
            <a:r>
              <a:rPr lang="en-US" altLang="zh-CN" sz="2400" dirty="0">
                <a:ea typeface="SimSun" pitchFamily="2" charset="-122"/>
              </a:rPr>
              <a:t>Basic Solution Stack</a:t>
            </a:r>
          </a:p>
        </p:txBody>
      </p:sp>
      <p:sp>
        <p:nvSpPr>
          <p:cNvPr id="49" name="Slide Number Placeholder 2">
            <a:extLst>
              <a:ext uri="{FF2B5EF4-FFF2-40B4-BE49-F238E27FC236}">
                <a16:creationId xmlns:a16="http://schemas.microsoft.com/office/drawing/2014/main" id="{B6BB2FE6-50B7-D149-81EC-234F407B80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64883" y="6424543"/>
            <a:ext cx="1905000" cy="320722"/>
          </a:xfrm>
        </p:spPr>
        <p:txBody>
          <a:bodyPr/>
          <a:lstStyle/>
          <a:p>
            <a:pPr algn="r">
              <a:defRPr/>
            </a:pPr>
            <a:fld id="{3E710E4C-6523-44CB-9289-0E148031939E}" type="slidenum">
              <a:rPr lang="zh-CN" altLang="en-US" sz="1600">
                <a:solidFill>
                  <a:schemeClr val="bg1"/>
                </a:solidFill>
              </a:rPr>
              <a:pPr algn="r">
                <a:defRPr/>
              </a:pPr>
              <a:t>8</a:t>
            </a:fld>
            <a:endParaRPr lang="en-US" altLang="zh-CN" sz="1600">
              <a:solidFill>
                <a:schemeClr val="bg1"/>
              </a:solidFill>
            </a:endParaRPr>
          </a:p>
        </p:txBody>
      </p:sp>
      <p:grpSp>
        <p:nvGrpSpPr>
          <p:cNvPr id="50" name="Group 36">
            <a:extLst>
              <a:ext uri="{FF2B5EF4-FFF2-40B4-BE49-F238E27FC236}">
                <a16:creationId xmlns:a16="http://schemas.microsoft.com/office/drawing/2014/main" id="{EFBCE51F-A0B3-6547-89CA-1A4FAA8FCF02}"/>
              </a:ext>
            </a:extLst>
          </p:cNvPr>
          <p:cNvGrpSpPr>
            <a:grpSpLocks/>
          </p:cNvGrpSpPr>
          <p:nvPr/>
        </p:nvGrpSpPr>
        <p:grpSpPr bwMode="auto">
          <a:xfrm>
            <a:off x="1711326" y="2849532"/>
            <a:ext cx="8947150" cy="1676400"/>
            <a:chOff x="28" y="2457"/>
            <a:chExt cx="5636" cy="1056"/>
          </a:xfrm>
        </p:grpSpPr>
        <p:sp>
          <p:nvSpPr>
            <p:cNvPr id="51" name="Rectangle 3">
              <a:extLst>
                <a:ext uri="{FF2B5EF4-FFF2-40B4-BE49-F238E27FC236}">
                  <a16:creationId xmlns:a16="http://schemas.microsoft.com/office/drawing/2014/main" id="{FD9C39EE-FBE3-6147-AF03-4D233D51E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2640"/>
              <a:ext cx="5184" cy="288"/>
            </a:xfrm>
            <a:prstGeom prst="rect">
              <a:avLst/>
            </a:prstGeom>
            <a:solidFill>
              <a:srgbClr val="6600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r>
                <a:rPr lang="en-US" altLang="zh-CN" sz="2000">
                  <a:solidFill>
                    <a:schemeClr val="bg1"/>
                  </a:solidFill>
                  <a:latin typeface="Arial" charset="0"/>
                </a:rPr>
                <a:t>OpenMP Runtime library</a:t>
              </a:r>
            </a:p>
          </p:txBody>
        </p:sp>
        <p:sp>
          <p:nvSpPr>
            <p:cNvPr id="52" name="Rectangle 4">
              <a:extLst>
                <a:ext uri="{FF2B5EF4-FFF2-40B4-BE49-F238E27FC236}">
                  <a16:creationId xmlns:a16="http://schemas.microsoft.com/office/drawing/2014/main" id="{66832A35-F40C-A749-B30C-6C5C2DC5C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3024"/>
              <a:ext cx="5184" cy="288"/>
            </a:xfrm>
            <a:prstGeom prst="rect">
              <a:avLst/>
            </a:prstGeom>
            <a:solidFill>
              <a:srgbClr val="6600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Arial" charset="0"/>
                </a:rPr>
                <a:t>OS/system support for shared memory and threading</a:t>
              </a:r>
            </a:p>
          </p:txBody>
        </p:sp>
        <p:sp>
          <p:nvSpPr>
            <p:cNvPr id="54" name="Line 11">
              <a:extLst>
                <a:ext uri="{FF2B5EF4-FFF2-40B4-BE49-F238E27FC236}">
                  <a16:creationId xmlns:a16="http://schemas.microsoft.com/office/drawing/2014/main" id="{2339B710-15DA-1345-9A13-F3724BCE99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496"/>
              <a:ext cx="5328" cy="1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Text Box 13">
              <a:extLst>
                <a:ext uri="{FF2B5EF4-FFF2-40B4-BE49-F238E27FC236}">
                  <a16:creationId xmlns:a16="http://schemas.microsoft.com/office/drawing/2014/main" id="{E53F1B80-31D8-3643-9830-20F01EC34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386228">
              <a:off x="-384" y="2869"/>
              <a:ext cx="1056" cy="23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dirty="0">
                  <a:latin typeface="Arial" charset="0"/>
                </a:rPr>
                <a:t>System layer</a:t>
              </a:r>
            </a:p>
          </p:txBody>
        </p:sp>
      </p:grpSp>
      <p:grpSp>
        <p:nvGrpSpPr>
          <p:cNvPr id="56" name="Group 38">
            <a:extLst>
              <a:ext uri="{FF2B5EF4-FFF2-40B4-BE49-F238E27FC236}">
                <a16:creationId xmlns:a16="http://schemas.microsoft.com/office/drawing/2014/main" id="{5495C723-1D1D-A148-8A54-FE2A3E6E9AE9}"/>
              </a:ext>
            </a:extLst>
          </p:cNvPr>
          <p:cNvGrpSpPr>
            <a:grpSpLocks/>
          </p:cNvGrpSpPr>
          <p:nvPr/>
        </p:nvGrpSpPr>
        <p:grpSpPr bwMode="auto">
          <a:xfrm>
            <a:off x="1719264" y="1844645"/>
            <a:ext cx="8939213" cy="889000"/>
            <a:chOff x="33" y="1824"/>
            <a:chExt cx="5631" cy="560"/>
          </a:xfrm>
        </p:grpSpPr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E6A8B7D9-506E-1148-BBEF-8ADE5E504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920"/>
              <a:ext cx="1520" cy="432"/>
            </a:xfrm>
            <a:prstGeom prst="rect">
              <a:avLst/>
            </a:prstGeom>
            <a:solidFill>
              <a:srgbClr val="001B7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r>
                <a:rPr lang="en-US" altLang="zh-CN" sz="2000">
                  <a:solidFill>
                    <a:schemeClr val="bg1"/>
                  </a:solidFill>
                  <a:latin typeface="Arial" charset="0"/>
                </a:rPr>
                <a:t>Directives,</a:t>
              </a:r>
            </a:p>
            <a:p>
              <a:r>
                <a:rPr lang="en-US" altLang="zh-CN" sz="2000">
                  <a:solidFill>
                    <a:schemeClr val="bg1"/>
                  </a:solidFill>
                  <a:latin typeface="Arial" charset="0"/>
                </a:rPr>
                <a:t>Compiler</a:t>
              </a:r>
            </a:p>
          </p:txBody>
        </p:sp>
        <p:sp>
          <p:nvSpPr>
            <p:cNvPr id="58" name="Rectangle 6">
              <a:extLst>
                <a:ext uri="{FF2B5EF4-FFF2-40B4-BE49-F238E27FC236}">
                  <a16:creationId xmlns:a16="http://schemas.microsoft.com/office/drawing/2014/main" id="{12BAE751-918E-4D41-B1D7-70DA2A3DC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920"/>
              <a:ext cx="1920" cy="384"/>
            </a:xfrm>
            <a:prstGeom prst="rect">
              <a:avLst/>
            </a:prstGeom>
            <a:solidFill>
              <a:srgbClr val="001B7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r>
                <a:rPr lang="en-US" altLang="zh-CN" sz="2000">
                  <a:solidFill>
                    <a:schemeClr val="bg1"/>
                  </a:solidFill>
                  <a:latin typeface="Arial" charset="0"/>
                </a:rPr>
                <a:t>OpenMP library</a:t>
              </a:r>
            </a:p>
          </p:txBody>
        </p:sp>
        <p:sp>
          <p:nvSpPr>
            <p:cNvPr id="59" name="Rectangle 7">
              <a:extLst>
                <a:ext uri="{FF2B5EF4-FFF2-40B4-BE49-F238E27FC236}">
                  <a16:creationId xmlns:a16="http://schemas.microsoft.com/office/drawing/2014/main" id="{3D69117B-59F1-C04C-8C74-05057282E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920"/>
              <a:ext cx="1456" cy="384"/>
            </a:xfrm>
            <a:prstGeom prst="rect">
              <a:avLst/>
            </a:prstGeom>
            <a:solidFill>
              <a:srgbClr val="001B7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r>
                <a:rPr lang="en-US" altLang="zh-CN" sz="2000">
                  <a:solidFill>
                    <a:schemeClr val="bg1"/>
                  </a:solidFill>
                  <a:latin typeface="Arial" charset="0"/>
                </a:rPr>
                <a:t>Environment </a:t>
              </a:r>
              <a:br>
                <a:rPr lang="en-US" altLang="zh-CN" sz="2000">
                  <a:solidFill>
                    <a:schemeClr val="bg1"/>
                  </a:solidFill>
                  <a:latin typeface="Arial" charset="0"/>
                </a:rPr>
              </a:br>
              <a:r>
                <a:rPr lang="en-US" altLang="zh-CN" sz="2000">
                  <a:solidFill>
                    <a:schemeClr val="bg1"/>
                  </a:solidFill>
                  <a:latin typeface="Arial" charset="0"/>
                </a:rPr>
                <a:t>variables</a:t>
              </a:r>
            </a:p>
          </p:txBody>
        </p:sp>
        <p:sp>
          <p:nvSpPr>
            <p:cNvPr id="60" name="Line 12">
              <a:extLst>
                <a:ext uri="{FF2B5EF4-FFF2-40B4-BE49-F238E27FC236}">
                  <a16:creationId xmlns:a16="http://schemas.microsoft.com/office/drawing/2014/main" id="{E49DFD92-B3A4-C745-8DC1-C78C2AE96A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824"/>
              <a:ext cx="532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1" name="Text Box 14">
              <a:extLst>
                <a:ext uri="{FF2B5EF4-FFF2-40B4-BE49-F238E27FC236}">
                  <a16:creationId xmlns:a16="http://schemas.microsoft.com/office/drawing/2014/main" id="{10C6D597-2196-F74C-BCF9-62F4E2B8E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13772">
              <a:off x="-35" y="1950"/>
              <a:ext cx="502" cy="36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dirty="0" err="1">
                  <a:latin typeface="Arial" charset="0"/>
                </a:rPr>
                <a:t>Prog</a:t>
              </a:r>
              <a:r>
                <a:rPr lang="en-US" altLang="zh-CN" sz="1600" dirty="0">
                  <a:latin typeface="Arial" charset="0"/>
                </a:rPr>
                <a:t>. </a:t>
              </a:r>
              <a:r>
                <a:rPr lang="en-US" altLang="zh-CN" sz="1600" dirty="0">
                  <a:solidFill>
                    <a:schemeClr val="bg1"/>
                  </a:solidFill>
                  <a:latin typeface="Arial" charset="0"/>
                </a:rPr>
                <a:t>Layer</a:t>
              </a:r>
              <a:endParaRPr lang="en-US" altLang="zh-CN" sz="18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2" name="Rectangle 30">
            <a:extLst>
              <a:ext uri="{FF2B5EF4-FFF2-40B4-BE49-F238E27FC236}">
                <a16:creationId xmlns:a16="http://schemas.microsoft.com/office/drawing/2014/main" id="{24EF511F-5BE5-C14A-8CB2-64BAE69DA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476" y="609569"/>
            <a:ext cx="8229600" cy="3968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63" name="Rectangle 31">
            <a:extLst>
              <a:ext uri="{FF2B5EF4-FFF2-40B4-BE49-F238E27FC236}">
                <a16:creationId xmlns:a16="http://schemas.microsoft.com/office/drawing/2014/main" id="{84D26191-2004-7244-8D23-348616E6B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1" y="705245"/>
            <a:ext cx="1133475" cy="91079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64" name="Rectangle 32">
            <a:extLst>
              <a:ext uri="{FF2B5EF4-FFF2-40B4-BE49-F238E27FC236}">
                <a16:creationId xmlns:a16="http://schemas.microsoft.com/office/drawing/2014/main" id="{101177FF-C512-634A-B554-7F49790F5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4476" y="665131"/>
            <a:ext cx="1366838" cy="331789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F1BD52F5-8E2A-D64A-B1A6-DC70AE3B1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476" y="1158845"/>
            <a:ext cx="6934200" cy="457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altLang="zh-CN" sz="2000">
                <a:solidFill>
                  <a:schemeClr val="bg1"/>
                </a:solidFill>
                <a:latin typeface="Arial" charset="0"/>
              </a:rPr>
              <a:t>Application</a:t>
            </a:r>
          </a:p>
        </p:txBody>
      </p:sp>
      <p:sp>
        <p:nvSpPr>
          <p:cNvPr id="66" name="Text Box 10">
            <a:extLst>
              <a:ext uri="{FF2B5EF4-FFF2-40B4-BE49-F238E27FC236}">
                <a16:creationId xmlns:a16="http://schemas.microsoft.com/office/drawing/2014/main" id="{02437DFC-218E-7346-933B-CD2A4F250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1476" y="609569"/>
            <a:ext cx="44196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Arial" charset="0"/>
              </a:rPr>
              <a:t>End User</a:t>
            </a:r>
          </a:p>
        </p:txBody>
      </p:sp>
      <p:sp>
        <p:nvSpPr>
          <p:cNvPr id="68" name="Text Box 15">
            <a:extLst>
              <a:ext uri="{FF2B5EF4-FFF2-40B4-BE49-F238E27FC236}">
                <a16:creationId xmlns:a16="http://schemas.microsoft.com/office/drawing/2014/main" id="{6E5263E8-C024-0D40-966E-B14834A475BA}"/>
              </a:ext>
            </a:extLst>
          </p:cNvPr>
          <p:cNvSpPr txBox="1">
            <a:spLocks noChangeArrowheads="1"/>
          </p:cNvSpPr>
          <p:nvPr/>
        </p:nvSpPr>
        <p:spPr bwMode="auto">
          <a:xfrm rot="16213772">
            <a:off x="1261268" y="943111"/>
            <a:ext cx="1268413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600" dirty="0">
                <a:latin typeface="Arial" charset="0"/>
              </a:rPr>
              <a:t>User layer</a:t>
            </a:r>
          </a:p>
        </p:txBody>
      </p:sp>
      <p:sp>
        <p:nvSpPr>
          <p:cNvPr id="69" name="Line 29">
            <a:extLst>
              <a:ext uri="{FF2B5EF4-FFF2-40B4-BE49-F238E27FC236}">
                <a16:creationId xmlns:a16="http://schemas.microsoft.com/office/drawing/2014/main" id="{A0AB700F-A41A-8140-A344-29B564F83D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683" y="4442336"/>
            <a:ext cx="8458200" cy="15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0" name="Text Box 17">
            <a:extLst>
              <a:ext uri="{FF2B5EF4-FFF2-40B4-BE49-F238E27FC236}">
                <a16:creationId xmlns:a16="http://schemas.microsoft.com/office/drawing/2014/main" id="{19B1B027-73C7-4843-AD13-ECDDAFBDE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801" y="5811514"/>
            <a:ext cx="4464521" cy="36959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en-US" altLang="zh-CN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9FC30C5-4482-2D4F-9256-17AD80698301}"/>
              </a:ext>
            </a:extLst>
          </p:cNvPr>
          <p:cNvSpPr txBox="1"/>
          <p:nvPr/>
        </p:nvSpPr>
        <p:spPr>
          <a:xfrm>
            <a:off x="1950339" y="6304442"/>
            <a:ext cx="140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 cores</a:t>
            </a:r>
          </a:p>
        </p:txBody>
      </p:sp>
      <p:sp>
        <p:nvSpPr>
          <p:cNvPr id="72" name="Text Box 17">
            <a:extLst>
              <a:ext uri="{FF2B5EF4-FFF2-40B4-BE49-F238E27FC236}">
                <a16:creationId xmlns:a16="http://schemas.microsoft.com/office/drawing/2014/main" id="{F8402E96-BEF4-7748-807C-75CE331B7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8024" y="5496415"/>
            <a:ext cx="2183744" cy="20547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en-US" altLang="zh-CN" sz="16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4C91B36-DC7B-7441-BB62-4E4B28266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229" y="5369331"/>
            <a:ext cx="609397" cy="73635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96A9443-6F4E-864D-A50F-1F5104916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023" y="4572930"/>
            <a:ext cx="1091872" cy="85725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3B95A24-7D64-9440-8721-C5BDC03ED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95" y="4563929"/>
            <a:ext cx="1091872" cy="857255"/>
          </a:xfrm>
          <a:prstGeom prst="rect">
            <a:avLst/>
          </a:prstGeom>
        </p:spPr>
      </p:pic>
      <p:sp>
        <p:nvSpPr>
          <p:cNvPr id="76" name="Line 24">
            <a:extLst>
              <a:ext uri="{FF2B5EF4-FFF2-40B4-BE49-F238E27FC236}">
                <a16:creationId xmlns:a16="http://schemas.microsoft.com/office/drawing/2014/main" id="{6F85F6E9-75FC-8A40-B965-4FF17D161D2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1897" y="4766586"/>
            <a:ext cx="8788" cy="86488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77" name="Line 24">
            <a:extLst>
              <a:ext uri="{FF2B5EF4-FFF2-40B4-BE49-F238E27FC236}">
                <a16:creationId xmlns:a16="http://schemas.microsoft.com/office/drawing/2014/main" id="{94F73DBC-40F0-6740-9A0D-217C74F4FD0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4980" y="4745349"/>
            <a:ext cx="8788" cy="86488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78" name="Text Box 17">
            <a:extLst>
              <a:ext uri="{FF2B5EF4-FFF2-40B4-BE49-F238E27FC236}">
                <a16:creationId xmlns:a16="http://schemas.microsoft.com/office/drawing/2014/main" id="{07068EE3-5072-D14C-8FE4-6C4908234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3579" y="5492986"/>
            <a:ext cx="2183744" cy="20547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en-US" altLang="zh-CN" sz="16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4A40D3F-78FE-604B-B1CA-267EFF076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578" y="4569501"/>
            <a:ext cx="1091872" cy="85725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2D690447-4E88-9544-800C-146EEEF88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450" y="4560500"/>
            <a:ext cx="1091872" cy="857255"/>
          </a:xfrm>
          <a:prstGeom prst="rect">
            <a:avLst/>
          </a:prstGeom>
        </p:spPr>
      </p:pic>
      <p:sp>
        <p:nvSpPr>
          <p:cNvPr id="81" name="Line 24">
            <a:extLst>
              <a:ext uri="{FF2B5EF4-FFF2-40B4-BE49-F238E27FC236}">
                <a16:creationId xmlns:a16="http://schemas.microsoft.com/office/drawing/2014/main" id="{6C6965F1-91F7-6B49-9F4D-4CB0F87876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7452" y="4763157"/>
            <a:ext cx="8788" cy="86488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82" name="Line 24">
            <a:extLst>
              <a:ext uri="{FF2B5EF4-FFF2-40B4-BE49-F238E27FC236}">
                <a16:creationId xmlns:a16="http://schemas.microsoft.com/office/drawing/2014/main" id="{5445FE0A-CF84-5040-BC47-A07267CC93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0535" y="4741920"/>
            <a:ext cx="8788" cy="86488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83" name="Line 24">
            <a:extLst>
              <a:ext uri="{FF2B5EF4-FFF2-40B4-BE49-F238E27FC236}">
                <a16:creationId xmlns:a16="http://schemas.microsoft.com/office/drawing/2014/main" id="{2C260192-C194-204D-9FC4-FC81445B99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6486" y="5505533"/>
            <a:ext cx="8964" cy="59937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84" name="Line 24">
            <a:extLst>
              <a:ext uri="{FF2B5EF4-FFF2-40B4-BE49-F238E27FC236}">
                <a16:creationId xmlns:a16="http://schemas.microsoft.com/office/drawing/2014/main" id="{0D1313C4-C20D-4049-826D-E6B7F102A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9895" y="5505651"/>
            <a:ext cx="8964" cy="59937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A6F4CD7C-CD82-8848-8832-23FD7F6D0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866" y="5369331"/>
            <a:ext cx="609397" cy="73635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9439D88-5355-7C4E-9A88-95BF8E7C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229" y="4632657"/>
            <a:ext cx="609397" cy="73635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B7A43EE-5F03-3945-B551-4FD85FA52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866" y="4632657"/>
            <a:ext cx="609397" cy="736355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5B4F2FB-04F5-D343-B725-22F22C3A0764}"/>
              </a:ext>
            </a:extLst>
          </p:cNvPr>
          <p:cNvCxnSpPr>
            <a:cxnSpLocks/>
          </p:cNvCxnSpPr>
          <p:nvPr/>
        </p:nvCxnSpPr>
        <p:spPr bwMode="auto">
          <a:xfrm>
            <a:off x="7547322" y="5359041"/>
            <a:ext cx="613906" cy="0"/>
          </a:xfrm>
          <a:prstGeom prst="straightConnector1">
            <a:avLst/>
          </a:prstGeom>
          <a:noFill/>
          <a:ln w="60325" cap="flat" cmpd="sng" algn="ctr">
            <a:solidFill>
              <a:schemeClr val="bg2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A2E2F429-F207-DC41-98BB-AB991C69BD64}"/>
              </a:ext>
            </a:extLst>
          </p:cNvPr>
          <p:cNvSpPr txBox="1"/>
          <p:nvPr/>
        </p:nvSpPr>
        <p:spPr>
          <a:xfrm>
            <a:off x="4558225" y="6343179"/>
            <a:ext cx="140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SIMD units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8F6CF55-AE80-8642-850D-0DC853719765}"/>
              </a:ext>
            </a:extLst>
          </p:cNvPr>
          <p:cNvSpPr txBox="1"/>
          <p:nvPr/>
        </p:nvSpPr>
        <p:spPr>
          <a:xfrm>
            <a:off x="8061997" y="6343179"/>
            <a:ext cx="140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GPU cores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769A838-EE9F-9945-A727-33D33C070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589" y="6471211"/>
            <a:ext cx="698500" cy="2413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2F304313-20D8-1F46-8A24-C4EE76DDF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2499" y="6312980"/>
            <a:ext cx="409398" cy="342406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9D4EC4B-7384-8340-A335-53BCD4C0A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175" y="6262638"/>
            <a:ext cx="305350" cy="427117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EFB1A63E-6290-0A4F-AE26-36F65AF0166C}"/>
              </a:ext>
            </a:extLst>
          </p:cNvPr>
          <p:cNvSpPr txBox="1"/>
          <p:nvPr/>
        </p:nvSpPr>
        <p:spPr>
          <a:xfrm>
            <a:off x="3799587" y="5796167"/>
            <a:ext cx="349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Shared address space (NUMA)</a:t>
            </a:r>
          </a:p>
        </p:txBody>
      </p:sp>
      <p:sp>
        <p:nvSpPr>
          <p:cNvPr id="95" name="Text Box 34">
            <a:extLst>
              <a:ext uri="{FF2B5EF4-FFF2-40B4-BE49-F238E27FC236}">
                <a16:creationId xmlns:a16="http://schemas.microsoft.com/office/drawing/2014/main" id="{6D27DF99-A171-8146-88EB-EA7B650244A5}"/>
              </a:ext>
            </a:extLst>
          </p:cNvPr>
          <p:cNvSpPr txBox="1">
            <a:spLocks noChangeArrowheads="1"/>
          </p:cNvSpPr>
          <p:nvPr/>
        </p:nvSpPr>
        <p:spPr bwMode="auto">
          <a:xfrm rot="16213772">
            <a:off x="1602677" y="5085778"/>
            <a:ext cx="695325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dirty="0">
                <a:latin typeface="Arial" charset="0"/>
              </a:rPr>
              <a:t>HW</a:t>
            </a:r>
          </a:p>
        </p:txBody>
      </p:sp>
      <p:sp>
        <p:nvSpPr>
          <p:cNvPr id="96" name="Slide Number Placeholder 3">
            <a:extLst>
              <a:ext uri="{FF2B5EF4-FFF2-40B4-BE49-F238E27FC236}">
                <a16:creationId xmlns:a16="http://schemas.microsoft.com/office/drawing/2014/main" id="{456E6455-BF90-4E4F-804A-975FB35EE699}"/>
              </a:ext>
            </a:extLst>
          </p:cNvPr>
          <p:cNvSpPr txBox="1">
            <a:spLocks/>
          </p:cNvSpPr>
          <p:nvPr/>
        </p:nvSpPr>
        <p:spPr>
          <a:xfrm>
            <a:off x="11507631" y="6580909"/>
            <a:ext cx="568036" cy="277091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1A1981D-AD31-42D5-9BCA-B2F7346FB97C}" type="slidenum">
              <a:rPr lang="zh-CN" altLang="en-US" sz="1000" smtClean="0"/>
              <a:pPr>
                <a:defRPr/>
              </a:pPr>
              <a:t>8</a:t>
            </a:fld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336990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2" grpId="0" animBg="1"/>
      <p:bldP spid="63" grpId="0" animBg="1"/>
      <p:bldP spid="64" grpId="0" animBg="1"/>
      <p:bldP spid="65" grpId="0" animBg="1"/>
      <p:bldP spid="66" grpId="0"/>
      <p:bldP spid="68" grpId="0"/>
      <p:bldP spid="69" grpId="0" animBg="1"/>
      <p:bldP spid="70" grpId="0" animBg="1"/>
      <p:bldP spid="71" grpId="0"/>
      <p:bldP spid="72" grpId="0" animBg="1"/>
      <p:bldP spid="76" grpId="0" animBg="1"/>
      <p:bldP spid="77" grpId="0" animBg="1"/>
      <p:bldP spid="78" grpId="0" animBg="1"/>
      <p:bldP spid="81" grpId="0" animBg="1"/>
      <p:bldP spid="82" grpId="0" animBg="1"/>
      <p:bldP spid="83" grpId="0" animBg="1"/>
      <p:bldP spid="84" grpId="0" animBg="1"/>
      <p:bldP spid="89" grpId="0"/>
      <p:bldP spid="90" grpId="0"/>
      <p:bldP spid="94" grpId="0"/>
      <p:bldP spid="9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1711326" y="0"/>
            <a:ext cx="8956675" cy="1143000"/>
          </a:xfrm>
        </p:spPr>
        <p:txBody>
          <a:bodyPr/>
          <a:lstStyle/>
          <a:p>
            <a:pPr eaLnBrk="1" hangingPunct="1"/>
            <a:r>
              <a:rPr lang="en-US" altLang="zh-CN" sz="3200" dirty="0">
                <a:ea typeface="SimSun" pitchFamily="2" charset="-122"/>
              </a:rPr>
              <a:t>OpenMP Basic Definitions: </a:t>
            </a:r>
            <a:r>
              <a:rPr lang="en-US" altLang="zh-CN" sz="2400" dirty="0">
                <a:ea typeface="SimSun" pitchFamily="2" charset="-122"/>
              </a:rPr>
              <a:t>Basic Solution Stack</a:t>
            </a:r>
          </a:p>
        </p:txBody>
      </p:sp>
      <p:grpSp>
        <p:nvGrpSpPr>
          <p:cNvPr id="50" name="Group 36">
            <a:extLst>
              <a:ext uri="{FF2B5EF4-FFF2-40B4-BE49-F238E27FC236}">
                <a16:creationId xmlns:a16="http://schemas.microsoft.com/office/drawing/2014/main" id="{EFBCE51F-A0B3-6547-89CA-1A4FAA8FCF02}"/>
              </a:ext>
            </a:extLst>
          </p:cNvPr>
          <p:cNvGrpSpPr>
            <a:grpSpLocks/>
          </p:cNvGrpSpPr>
          <p:nvPr/>
        </p:nvGrpSpPr>
        <p:grpSpPr bwMode="auto">
          <a:xfrm>
            <a:off x="1711326" y="2849532"/>
            <a:ext cx="8947150" cy="1676400"/>
            <a:chOff x="28" y="2457"/>
            <a:chExt cx="5636" cy="1056"/>
          </a:xfrm>
        </p:grpSpPr>
        <p:sp>
          <p:nvSpPr>
            <p:cNvPr id="51" name="Rectangle 3">
              <a:extLst>
                <a:ext uri="{FF2B5EF4-FFF2-40B4-BE49-F238E27FC236}">
                  <a16:creationId xmlns:a16="http://schemas.microsoft.com/office/drawing/2014/main" id="{FD9C39EE-FBE3-6147-AF03-4D233D51E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2640"/>
              <a:ext cx="5184" cy="288"/>
            </a:xfrm>
            <a:prstGeom prst="rect">
              <a:avLst/>
            </a:prstGeom>
            <a:solidFill>
              <a:srgbClr val="6600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r>
                <a:rPr lang="en-US" altLang="zh-CN" sz="2000">
                  <a:solidFill>
                    <a:schemeClr val="bg1"/>
                  </a:solidFill>
                  <a:latin typeface="Arial" charset="0"/>
                </a:rPr>
                <a:t>OpenMP Runtime library</a:t>
              </a:r>
            </a:p>
          </p:txBody>
        </p:sp>
        <p:sp>
          <p:nvSpPr>
            <p:cNvPr id="52" name="Rectangle 4">
              <a:extLst>
                <a:ext uri="{FF2B5EF4-FFF2-40B4-BE49-F238E27FC236}">
                  <a16:creationId xmlns:a16="http://schemas.microsoft.com/office/drawing/2014/main" id="{66832A35-F40C-A749-B30C-6C5C2DC5C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3024"/>
              <a:ext cx="5184" cy="288"/>
            </a:xfrm>
            <a:prstGeom prst="rect">
              <a:avLst/>
            </a:prstGeom>
            <a:solidFill>
              <a:srgbClr val="6600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Arial" charset="0"/>
                </a:rPr>
                <a:t>OS/system support for shared memory and threading</a:t>
              </a:r>
            </a:p>
          </p:txBody>
        </p:sp>
        <p:sp>
          <p:nvSpPr>
            <p:cNvPr id="54" name="Line 11">
              <a:extLst>
                <a:ext uri="{FF2B5EF4-FFF2-40B4-BE49-F238E27FC236}">
                  <a16:creationId xmlns:a16="http://schemas.microsoft.com/office/drawing/2014/main" id="{2339B710-15DA-1345-9A13-F3724BCE99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496"/>
              <a:ext cx="5328" cy="1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Text Box 13">
              <a:extLst>
                <a:ext uri="{FF2B5EF4-FFF2-40B4-BE49-F238E27FC236}">
                  <a16:creationId xmlns:a16="http://schemas.microsoft.com/office/drawing/2014/main" id="{E53F1B80-31D8-3643-9830-20F01EC34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386228">
              <a:off x="-384" y="2869"/>
              <a:ext cx="1056" cy="23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dirty="0">
                  <a:latin typeface="Arial" charset="0"/>
                </a:rPr>
                <a:t>System layer</a:t>
              </a:r>
            </a:p>
          </p:txBody>
        </p:sp>
      </p:grpSp>
      <p:grpSp>
        <p:nvGrpSpPr>
          <p:cNvPr id="56" name="Group 38">
            <a:extLst>
              <a:ext uri="{FF2B5EF4-FFF2-40B4-BE49-F238E27FC236}">
                <a16:creationId xmlns:a16="http://schemas.microsoft.com/office/drawing/2014/main" id="{5495C723-1D1D-A148-8A54-FE2A3E6E9AE9}"/>
              </a:ext>
            </a:extLst>
          </p:cNvPr>
          <p:cNvGrpSpPr>
            <a:grpSpLocks/>
          </p:cNvGrpSpPr>
          <p:nvPr/>
        </p:nvGrpSpPr>
        <p:grpSpPr bwMode="auto">
          <a:xfrm>
            <a:off x="1719264" y="1844645"/>
            <a:ext cx="8939213" cy="889000"/>
            <a:chOff x="33" y="1824"/>
            <a:chExt cx="5631" cy="560"/>
          </a:xfrm>
        </p:grpSpPr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E6A8B7D9-506E-1148-BBEF-8ADE5E504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920"/>
              <a:ext cx="1520" cy="432"/>
            </a:xfrm>
            <a:prstGeom prst="rect">
              <a:avLst/>
            </a:prstGeom>
            <a:solidFill>
              <a:srgbClr val="001B7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r>
                <a:rPr lang="en-US" altLang="zh-CN" sz="2000">
                  <a:solidFill>
                    <a:schemeClr val="bg1"/>
                  </a:solidFill>
                  <a:latin typeface="Arial" charset="0"/>
                </a:rPr>
                <a:t>Directives,</a:t>
              </a:r>
            </a:p>
            <a:p>
              <a:r>
                <a:rPr lang="en-US" altLang="zh-CN" sz="2000">
                  <a:solidFill>
                    <a:schemeClr val="bg1"/>
                  </a:solidFill>
                  <a:latin typeface="Arial" charset="0"/>
                </a:rPr>
                <a:t>Compiler</a:t>
              </a:r>
            </a:p>
          </p:txBody>
        </p:sp>
        <p:sp>
          <p:nvSpPr>
            <p:cNvPr id="58" name="Rectangle 6">
              <a:extLst>
                <a:ext uri="{FF2B5EF4-FFF2-40B4-BE49-F238E27FC236}">
                  <a16:creationId xmlns:a16="http://schemas.microsoft.com/office/drawing/2014/main" id="{12BAE751-918E-4D41-B1D7-70DA2A3DC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920"/>
              <a:ext cx="1920" cy="384"/>
            </a:xfrm>
            <a:prstGeom prst="rect">
              <a:avLst/>
            </a:prstGeom>
            <a:solidFill>
              <a:srgbClr val="001B7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r>
                <a:rPr lang="en-US" altLang="zh-CN" sz="2000">
                  <a:solidFill>
                    <a:schemeClr val="bg1"/>
                  </a:solidFill>
                  <a:latin typeface="Arial" charset="0"/>
                </a:rPr>
                <a:t>OpenMP library</a:t>
              </a:r>
            </a:p>
          </p:txBody>
        </p:sp>
        <p:sp>
          <p:nvSpPr>
            <p:cNvPr id="59" name="Rectangle 7">
              <a:extLst>
                <a:ext uri="{FF2B5EF4-FFF2-40B4-BE49-F238E27FC236}">
                  <a16:creationId xmlns:a16="http://schemas.microsoft.com/office/drawing/2014/main" id="{3D69117B-59F1-C04C-8C74-05057282E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920"/>
              <a:ext cx="1456" cy="384"/>
            </a:xfrm>
            <a:prstGeom prst="rect">
              <a:avLst/>
            </a:prstGeom>
            <a:solidFill>
              <a:srgbClr val="001B7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r>
                <a:rPr lang="en-US" altLang="zh-CN" sz="2000">
                  <a:solidFill>
                    <a:schemeClr val="bg1"/>
                  </a:solidFill>
                  <a:latin typeface="Arial" charset="0"/>
                </a:rPr>
                <a:t>Environment </a:t>
              </a:r>
              <a:br>
                <a:rPr lang="en-US" altLang="zh-CN" sz="2000">
                  <a:solidFill>
                    <a:schemeClr val="bg1"/>
                  </a:solidFill>
                  <a:latin typeface="Arial" charset="0"/>
                </a:rPr>
              </a:br>
              <a:r>
                <a:rPr lang="en-US" altLang="zh-CN" sz="2000">
                  <a:solidFill>
                    <a:schemeClr val="bg1"/>
                  </a:solidFill>
                  <a:latin typeface="Arial" charset="0"/>
                </a:rPr>
                <a:t>variables</a:t>
              </a:r>
            </a:p>
          </p:txBody>
        </p:sp>
        <p:sp>
          <p:nvSpPr>
            <p:cNvPr id="60" name="Line 12">
              <a:extLst>
                <a:ext uri="{FF2B5EF4-FFF2-40B4-BE49-F238E27FC236}">
                  <a16:creationId xmlns:a16="http://schemas.microsoft.com/office/drawing/2014/main" id="{E49DFD92-B3A4-C745-8DC1-C78C2AE96A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824"/>
              <a:ext cx="532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1" name="Text Box 14">
              <a:extLst>
                <a:ext uri="{FF2B5EF4-FFF2-40B4-BE49-F238E27FC236}">
                  <a16:creationId xmlns:a16="http://schemas.microsoft.com/office/drawing/2014/main" id="{10C6D597-2196-F74C-BCF9-62F4E2B8E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13772">
              <a:off x="-35" y="1950"/>
              <a:ext cx="502" cy="36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dirty="0" err="1">
                  <a:latin typeface="Arial" charset="0"/>
                </a:rPr>
                <a:t>Prog</a:t>
              </a:r>
              <a:r>
                <a:rPr lang="en-US" altLang="zh-CN" sz="1600" dirty="0">
                  <a:latin typeface="Arial" charset="0"/>
                </a:rPr>
                <a:t>. </a:t>
              </a:r>
              <a:r>
                <a:rPr lang="en-US" altLang="zh-CN" sz="1600" dirty="0">
                  <a:solidFill>
                    <a:schemeClr val="bg1"/>
                  </a:solidFill>
                  <a:latin typeface="Arial" charset="0"/>
                </a:rPr>
                <a:t>Layer</a:t>
              </a:r>
              <a:endParaRPr lang="en-US" altLang="zh-CN" sz="18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2" name="Rectangle 30">
            <a:extLst>
              <a:ext uri="{FF2B5EF4-FFF2-40B4-BE49-F238E27FC236}">
                <a16:creationId xmlns:a16="http://schemas.microsoft.com/office/drawing/2014/main" id="{24EF511F-5BE5-C14A-8CB2-64BAE69DA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476" y="609569"/>
            <a:ext cx="8229600" cy="3968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63" name="Rectangle 31">
            <a:extLst>
              <a:ext uri="{FF2B5EF4-FFF2-40B4-BE49-F238E27FC236}">
                <a16:creationId xmlns:a16="http://schemas.microsoft.com/office/drawing/2014/main" id="{84D26191-2004-7244-8D23-348616E6B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1" y="705245"/>
            <a:ext cx="1133475" cy="91079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64" name="Rectangle 32">
            <a:extLst>
              <a:ext uri="{FF2B5EF4-FFF2-40B4-BE49-F238E27FC236}">
                <a16:creationId xmlns:a16="http://schemas.microsoft.com/office/drawing/2014/main" id="{101177FF-C512-634A-B554-7F49790F5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4476" y="665131"/>
            <a:ext cx="1366838" cy="331789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F1BD52F5-8E2A-D64A-B1A6-DC70AE3B1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476" y="1158845"/>
            <a:ext cx="6934200" cy="457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altLang="zh-CN" sz="2000">
                <a:solidFill>
                  <a:schemeClr val="bg1"/>
                </a:solidFill>
                <a:latin typeface="Arial" charset="0"/>
              </a:rPr>
              <a:t>Application</a:t>
            </a:r>
          </a:p>
        </p:txBody>
      </p:sp>
      <p:sp>
        <p:nvSpPr>
          <p:cNvPr id="66" name="Text Box 10">
            <a:extLst>
              <a:ext uri="{FF2B5EF4-FFF2-40B4-BE49-F238E27FC236}">
                <a16:creationId xmlns:a16="http://schemas.microsoft.com/office/drawing/2014/main" id="{02437DFC-218E-7346-933B-CD2A4F250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1476" y="609569"/>
            <a:ext cx="44196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Arial" charset="0"/>
              </a:rPr>
              <a:t>End User</a:t>
            </a:r>
          </a:p>
        </p:txBody>
      </p:sp>
      <p:sp>
        <p:nvSpPr>
          <p:cNvPr id="68" name="Text Box 15">
            <a:extLst>
              <a:ext uri="{FF2B5EF4-FFF2-40B4-BE49-F238E27FC236}">
                <a16:creationId xmlns:a16="http://schemas.microsoft.com/office/drawing/2014/main" id="{6E5263E8-C024-0D40-966E-B14834A475BA}"/>
              </a:ext>
            </a:extLst>
          </p:cNvPr>
          <p:cNvSpPr txBox="1">
            <a:spLocks noChangeArrowheads="1"/>
          </p:cNvSpPr>
          <p:nvPr/>
        </p:nvSpPr>
        <p:spPr bwMode="auto">
          <a:xfrm rot="16213772">
            <a:off x="1261268" y="943111"/>
            <a:ext cx="1268413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600" dirty="0">
                <a:latin typeface="Arial" charset="0"/>
              </a:rPr>
              <a:t>User layer</a:t>
            </a:r>
          </a:p>
        </p:txBody>
      </p:sp>
      <p:sp>
        <p:nvSpPr>
          <p:cNvPr id="69" name="Line 29">
            <a:extLst>
              <a:ext uri="{FF2B5EF4-FFF2-40B4-BE49-F238E27FC236}">
                <a16:creationId xmlns:a16="http://schemas.microsoft.com/office/drawing/2014/main" id="{A0AB700F-A41A-8140-A344-29B564F83D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683" y="4442336"/>
            <a:ext cx="8458200" cy="15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5" name="Text Box 34">
            <a:extLst>
              <a:ext uri="{FF2B5EF4-FFF2-40B4-BE49-F238E27FC236}">
                <a16:creationId xmlns:a16="http://schemas.microsoft.com/office/drawing/2014/main" id="{6D27DF99-A171-8146-88EB-EA7B650244A5}"/>
              </a:ext>
            </a:extLst>
          </p:cNvPr>
          <p:cNvSpPr txBox="1">
            <a:spLocks noChangeArrowheads="1"/>
          </p:cNvSpPr>
          <p:nvPr/>
        </p:nvSpPr>
        <p:spPr bwMode="auto">
          <a:xfrm rot="16213772">
            <a:off x="1602677" y="5085778"/>
            <a:ext cx="695325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dirty="0">
                <a:latin typeface="Arial" charset="0"/>
              </a:rPr>
              <a:t>HW</a:t>
            </a:r>
          </a:p>
        </p:txBody>
      </p:sp>
      <p:sp>
        <p:nvSpPr>
          <p:cNvPr id="48" name="Text Box 17">
            <a:extLst>
              <a:ext uri="{FF2B5EF4-FFF2-40B4-BE49-F238E27FC236}">
                <a16:creationId xmlns:a16="http://schemas.microsoft.com/office/drawing/2014/main" id="{9849DC4F-65A1-2C4F-8179-901E23CBD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5591" y="5530011"/>
            <a:ext cx="7387434" cy="369332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en-US" altLang="zh-CN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CBE671-3171-9642-ADEB-50F9E15D9ADF}"/>
              </a:ext>
            </a:extLst>
          </p:cNvPr>
          <p:cNvSpPr txBox="1"/>
          <p:nvPr/>
        </p:nvSpPr>
        <p:spPr>
          <a:xfrm>
            <a:off x="4830511" y="5610754"/>
            <a:ext cx="349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Shared address space (SMP)</a:t>
            </a:r>
          </a:p>
        </p:txBody>
      </p:sp>
      <p:pic>
        <p:nvPicPr>
          <p:cNvPr id="67" name="Picture 5" descr="Screen Shot 2015-09-04 at 11.03.08 PM.png">
            <a:extLst>
              <a:ext uri="{FF2B5EF4-FFF2-40B4-BE49-F238E27FC236}">
                <a16:creationId xmlns:a16="http://schemas.microsoft.com/office/drawing/2014/main" id="{65E72962-3BDC-6442-9DA7-BA9D336A2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09" y="4731502"/>
            <a:ext cx="929472" cy="793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5" descr="Screen Shot 2015-09-04 at 11.03.08 PM.png">
            <a:extLst>
              <a:ext uri="{FF2B5EF4-FFF2-40B4-BE49-F238E27FC236}">
                <a16:creationId xmlns:a16="http://schemas.microsoft.com/office/drawing/2014/main" id="{1354EDEE-D84B-5C4C-AD5B-CE18E845C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783" y="4737342"/>
            <a:ext cx="929472" cy="793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5" descr="Screen Shot 2015-09-04 at 11.03.08 PM.png">
            <a:extLst>
              <a:ext uri="{FF2B5EF4-FFF2-40B4-BE49-F238E27FC236}">
                <a16:creationId xmlns:a16="http://schemas.microsoft.com/office/drawing/2014/main" id="{C6869279-3229-E647-94B8-4D11904E8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190" y="4730984"/>
            <a:ext cx="929472" cy="793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5" descr="Screen Shot 2015-09-04 at 11.03.08 PM.png">
            <a:extLst>
              <a:ext uri="{FF2B5EF4-FFF2-40B4-BE49-F238E27FC236}">
                <a16:creationId xmlns:a16="http://schemas.microsoft.com/office/drawing/2014/main" id="{A949C897-61ED-694A-9B01-E745B89C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597" y="4732210"/>
            <a:ext cx="929472" cy="793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5" descr="Screen Shot 2015-09-04 at 11.03.08 PM.png">
            <a:extLst>
              <a:ext uri="{FF2B5EF4-FFF2-40B4-BE49-F238E27FC236}">
                <a16:creationId xmlns:a16="http://schemas.microsoft.com/office/drawing/2014/main" id="{6F21EA71-4F93-B044-AC24-DB113873E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004" y="4720928"/>
            <a:ext cx="929472" cy="793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5" descr="Screen Shot 2015-09-04 at 11.03.08 PM.png">
            <a:extLst>
              <a:ext uri="{FF2B5EF4-FFF2-40B4-BE49-F238E27FC236}">
                <a16:creationId xmlns:a16="http://schemas.microsoft.com/office/drawing/2014/main" id="{6050AF7E-E212-F94F-B9A3-25FDDD00C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411" y="4725529"/>
            <a:ext cx="929472" cy="793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5" descr="Screen Shot 2015-09-04 at 11.03.08 PM.png">
            <a:extLst>
              <a:ext uri="{FF2B5EF4-FFF2-40B4-BE49-F238E27FC236}">
                <a16:creationId xmlns:a16="http://schemas.microsoft.com/office/drawing/2014/main" id="{1A1020EF-3BC0-BA45-B5A5-416E5D3DA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391" y="4712870"/>
            <a:ext cx="929472" cy="793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2B059DF4-D713-304F-9AEA-DE63C44EE919}"/>
              </a:ext>
            </a:extLst>
          </p:cNvPr>
          <p:cNvSpPr txBox="1"/>
          <p:nvPr/>
        </p:nvSpPr>
        <p:spPr>
          <a:xfrm>
            <a:off x="8460647" y="4674476"/>
            <a:ext cx="167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 . 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E0330C0-915E-6846-875C-BED567B511D5}"/>
              </a:ext>
            </a:extLst>
          </p:cNvPr>
          <p:cNvSpPr txBox="1"/>
          <p:nvPr/>
        </p:nvSpPr>
        <p:spPr>
          <a:xfrm>
            <a:off x="1763709" y="6174365"/>
            <a:ext cx="8611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For </a:t>
            </a:r>
            <a:r>
              <a:rPr lang="en-US" dirty="0"/>
              <a:t>the OpenMP Common Core, we focus on Symmetric Multiprocessor Case …. i.e. lots of threads with “equal cost access” to memory</a:t>
            </a:r>
          </a:p>
        </p:txBody>
      </p:sp>
      <p:sp>
        <p:nvSpPr>
          <p:cNvPr id="104" name="Slide Number Placeholder 3">
            <a:extLst>
              <a:ext uri="{FF2B5EF4-FFF2-40B4-BE49-F238E27FC236}">
                <a16:creationId xmlns:a16="http://schemas.microsoft.com/office/drawing/2014/main" id="{A7446EFE-A24D-684B-8901-F614637EBC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7631" y="6580909"/>
            <a:ext cx="568036" cy="277091"/>
          </a:xfrm>
        </p:spPr>
        <p:txBody>
          <a:bodyPr/>
          <a:lstStyle/>
          <a:p>
            <a:pPr algn="r">
              <a:defRPr/>
            </a:pPr>
            <a:fld id="{61A1981D-AD31-42D5-9BCA-B2F7346FB97C}" type="slidenum">
              <a:rPr lang="zh-CN" altLang="en-US" sz="1000"/>
              <a:pPr algn="r">
                <a:defRPr/>
              </a:pPr>
              <a:t>9</a:t>
            </a:fld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274757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66" grpId="0"/>
      <p:bldP spid="68" grpId="0"/>
      <p:bldP spid="69" grpId="0" animBg="1"/>
      <p:bldP spid="95" grpId="0"/>
    </p:bldLst>
  </p:timing>
</p:sld>
</file>

<file path=ppt/theme/theme1.xml><?xml version="1.0" encoding="utf-8"?>
<a:theme xmlns:a="http://schemas.openxmlformats.org/drawingml/2006/main" name="1_IntelWhite">
  <a:themeElements>
    <a:clrScheme name="2_white_intel_only 1">
      <a:dk1>
        <a:srgbClr val="000000"/>
      </a:dk1>
      <a:lt1>
        <a:srgbClr val="FFFFFF"/>
      </a:lt1>
      <a:dk2>
        <a:srgbClr val="0860A8"/>
      </a:dk2>
      <a:lt2>
        <a:srgbClr val="0860A8"/>
      </a:lt2>
      <a:accent1>
        <a:srgbClr val="FF5C00"/>
      </a:accent1>
      <a:accent2>
        <a:srgbClr val="FDB605"/>
      </a:accent2>
      <a:accent3>
        <a:srgbClr val="FFFFFF"/>
      </a:accent3>
      <a:accent4>
        <a:srgbClr val="000000"/>
      </a:accent4>
      <a:accent5>
        <a:srgbClr val="FFB5AA"/>
      </a:accent5>
      <a:accent6>
        <a:srgbClr val="E5A504"/>
      </a:accent6>
      <a:hlink>
        <a:srgbClr val="AA014C"/>
      </a:hlink>
      <a:folHlink>
        <a:srgbClr val="379900"/>
      </a:folHlink>
    </a:clrScheme>
    <a:fontScheme name="1_IntelWhit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9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96" charset="0"/>
          </a:defRPr>
        </a:defPPr>
      </a:lstStyle>
    </a:lnDef>
  </a:objectDefaults>
  <a:extraClrSchemeLst>
    <a:extraClrScheme>
      <a:clrScheme name="2_white_intel_only 1">
        <a:dk1>
          <a:srgbClr val="000000"/>
        </a:dk1>
        <a:lt1>
          <a:srgbClr val="FFFFFF"/>
        </a:lt1>
        <a:dk2>
          <a:srgbClr val="0860A8"/>
        </a:dk2>
        <a:lt2>
          <a:srgbClr val="0860A8"/>
        </a:lt2>
        <a:accent1>
          <a:srgbClr val="FF5C00"/>
        </a:accent1>
        <a:accent2>
          <a:srgbClr val="FDB605"/>
        </a:accent2>
        <a:accent3>
          <a:srgbClr val="FFFFFF"/>
        </a:accent3>
        <a:accent4>
          <a:srgbClr val="000000"/>
        </a:accent4>
        <a:accent5>
          <a:srgbClr val="FFB5AA"/>
        </a:accent5>
        <a:accent6>
          <a:srgbClr val="E5A504"/>
        </a:accent6>
        <a:hlink>
          <a:srgbClr val="AA014C"/>
        </a:hlink>
        <a:folHlink>
          <a:srgbClr val="37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Words>4929</Words>
  <Application>Microsoft Macintosh PowerPoint</Application>
  <PresentationFormat>Widescreen</PresentationFormat>
  <Paragraphs>719</Paragraphs>
  <Slides>41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 Unicode MS</vt:lpstr>
      <vt:lpstr>Arial</vt:lpstr>
      <vt:lpstr>Calibri</vt:lpstr>
      <vt:lpstr>Courier</vt:lpstr>
      <vt:lpstr>Courier New</vt:lpstr>
      <vt:lpstr>Tahoma</vt:lpstr>
      <vt:lpstr>Trebuchet MS</vt:lpstr>
      <vt:lpstr>Verdana</vt:lpstr>
      <vt:lpstr>Wingdings</vt:lpstr>
      <vt:lpstr>1_IntelWhite</vt:lpstr>
      <vt:lpstr>The OpenMP* Common Core: A hands-on Introduction</vt:lpstr>
      <vt:lpstr>Preliminaries: Part 1</vt:lpstr>
      <vt:lpstr>Preliminaries: Part 2</vt:lpstr>
      <vt:lpstr>Outline</vt:lpstr>
      <vt:lpstr>OpenMP* Overview</vt:lpstr>
      <vt:lpstr>The Growth of Complexity in OpenMP</vt:lpstr>
      <vt:lpstr>PowerPoint Presentation</vt:lpstr>
      <vt:lpstr>OpenMP Basic Definitions: Basic Solution Stack</vt:lpstr>
      <vt:lpstr>OpenMP Basic Definitions: Basic Solution Stack</vt:lpstr>
      <vt:lpstr>OpenMP Basic Syntax</vt:lpstr>
      <vt:lpstr>Exercise, Part A: Hello World Verify that your environment works</vt:lpstr>
      <vt:lpstr>Exercise, Part B: Hello World Verify that your OpenMP environment works</vt:lpstr>
      <vt:lpstr>Solution A Multi-Threaded “Hello World” Program</vt:lpstr>
      <vt:lpstr>Outline</vt:lpstr>
      <vt:lpstr>OpenMP Execution model: </vt:lpstr>
      <vt:lpstr>Thread creation: Parallel regions</vt:lpstr>
      <vt:lpstr>Thread creation: Parallel regions example</vt:lpstr>
      <vt:lpstr>Thread creation: How many threads did you actually get?</vt:lpstr>
      <vt:lpstr>An interesting problem to play with  Numerical integration</vt:lpstr>
      <vt:lpstr>Serial PI program</vt:lpstr>
      <vt:lpstr>Serial PI program</vt:lpstr>
      <vt:lpstr>Exercise: the parallel Pi program</vt:lpstr>
      <vt:lpstr>Hints: the Parallel Pi program</vt:lpstr>
      <vt:lpstr>Example: A simple SPMD pi program  </vt:lpstr>
      <vt:lpstr>Results*</vt:lpstr>
      <vt:lpstr>SPMD: Single Program Mulitple Data</vt:lpstr>
      <vt:lpstr>Why Such Poor Scaling?    False Sharing</vt:lpstr>
      <vt:lpstr>Example: Eliminate false sharing by padding the sum array</vt:lpstr>
      <vt:lpstr>Results*: pi Program Padded Accumulator</vt:lpstr>
      <vt:lpstr>Four ways to request a Number of Threads for a parallel region</vt:lpstr>
      <vt:lpstr>Outline</vt:lpstr>
      <vt:lpstr>Synchronization</vt:lpstr>
      <vt:lpstr>Synchronization: critical  </vt:lpstr>
      <vt:lpstr>Synchronization: barrier</vt:lpstr>
      <vt:lpstr>Exercise</vt:lpstr>
      <vt:lpstr>Pi program with false sharing*</vt:lpstr>
      <vt:lpstr>Example: Using a  critical section to remove impact of false sharing </vt:lpstr>
      <vt:lpstr>Results*: pi program critical section</vt:lpstr>
      <vt:lpstr>Example: Using a  critical section to remove impact of false sharing </vt:lpstr>
      <vt:lpstr>Outline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Mattson, Timothy G</dc:creator>
  <cp:lastModifiedBy>Mattson, Timothy G</cp:lastModifiedBy>
  <cp:revision>5</cp:revision>
  <dcterms:created xsi:type="dcterms:W3CDTF">2021-10-09T17:24:33Z</dcterms:created>
  <dcterms:modified xsi:type="dcterms:W3CDTF">2021-10-09T19:35:21Z</dcterms:modified>
</cp:coreProperties>
</file>